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258" r:id="rId5"/>
    <p:sldId id="259" r:id="rId6"/>
    <p:sldId id="282" r:id="rId7"/>
    <p:sldId id="283" r:id="rId8"/>
    <p:sldId id="286" r:id="rId9"/>
    <p:sldId id="281" r:id="rId10"/>
    <p:sldId id="288" r:id="rId11"/>
    <p:sldId id="289" r:id="rId12"/>
    <p:sldId id="290" r:id="rId13"/>
    <p:sldId id="291" r:id="rId14"/>
    <p:sldId id="292" r:id="rId15"/>
    <p:sldId id="293" r:id="rId16"/>
    <p:sldId id="294" r:id="rId17"/>
    <p:sldId id="295" r:id="rId18"/>
    <p:sldId id="287" r:id="rId19"/>
    <p:sldId id="271" r:id="rId20"/>
    <p:sldId id="296" r:id="rId21"/>
    <p:sldId id="297" r:id="rId22"/>
    <p:sldId id="299" r:id="rId23"/>
    <p:sldId id="300" r:id="rId24"/>
    <p:sldId id="301" r:id="rId25"/>
    <p:sldId id="302" r:id="rId26"/>
    <p:sldId id="303" r:id="rId27"/>
    <p:sldId id="30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98" autoAdjust="0"/>
    <p:restoredTop sz="94704" autoAdjust="0"/>
  </p:normalViewPr>
  <p:slideViewPr>
    <p:cSldViewPr>
      <p:cViewPr varScale="1">
        <p:scale>
          <a:sx n="84" d="100"/>
          <a:sy n="84" d="100"/>
        </p:scale>
        <p:origin x="-1368" y="-84"/>
      </p:cViewPr>
      <p:guideLst>
        <p:guide orient="horz" pos="2160"/>
        <p:guide pos="2880"/>
      </p:guideLst>
    </p:cSldViewPr>
  </p:slideViewPr>
  <p:outlineViewPr>
    <p:cViewPr>
      <p:scale>
        <a:sx n="33" d="100"/>
        <a:sy n="33" d="100"/>
      </p:scale>
      <p:origin x="48" y="97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581FF9-649B-437A-9304-180D9D60FB84}" type="datetimeFigureOut">
              <a:rPr lang="en-US" smtClean="0"/>
              <a:pPr/>
              <a:t>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65CD30-FE5C-47F4-A287-F4CCD69BFB43}" type="slidenum">
              <a:rPr lang="en-US" smtClean="0"/>
              <a:pPr/>
              <a:t>‹#›</a:t>
            </a:fld>
            <a:endParaRPr lang="en-US"/>
          </a:p>
        </p:txBody>
      </p:sp>
    </p:spTree>
    <p:extLst>
      <p:ext uri="{BB962C8B-B14F-4D97-AF65-F5344CB8AC3E}">
        <p14:creationId xmlns:p14="http://schemas.microsoft.com/office/powerpoint/2010/main" val="411889531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FA503-8B46-4086-BFDD-48C5218A1014}" type="datetimeFigureOut">
              <a:rPr lang="en-US" smtClean="0"/>
              <a:pPr/>
              <a:t>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3F0E2-FD57-4AD5-AC27-7D4474B66A27}" type="slidenum">
              <a:rPr lang="en-US" smtClean="0"/>
              <a:pPr/>
              <a:t>‹#›</a:t>
            </a:fld>
            <a:endParaRPr lang="en-US"/>
          </a:p>
        </p:txBody>
      </p:sp>
    </p:spTree>
    <p:extLst>
      <p:ext uri="{BB962C8B-B14F-4D97-AF65-F5344CB8AC3E}">
        <p14:creationId xmlns:p14="http://schemas.microsoft.com/office/powerpoint/2010/main" val="122152110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73F0E2-FD57-4AD5-AC27-7D4474B66A2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46A21-6819-4D6A-B18F-0D2A1C35C7DF}"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305FB-2E5F-4DC5-8A1B-6E65B7E271CF}"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589E8-A4EA-4FB3-B41B-B141BDB2452B}"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2" name="Picture 38" descr="lmclogos"/>
          <p:cNvPicPr>
            <a:picLocks noChangeAspect="1" noChangeArrowheads="1"/>
          </p:cNvPicPr>
          <p:nvPr userDrawn="1"/>
        </p:nvPicPr>
        <p:blipFill>
          <a:blip r:embed="rId2" cstate="print"/>
          <a:srcRect/>
          <a:stretch>
            <a:fillRect/>
          </a:stretch>
        </p:blipFill>
        <p:spPr bwMode="auto">
          <a:xfrm>
            <a:off x="228600" y="6019800"/>
            <a:ext cx="4324350" cy="635000"/>
          </a:xfrm>
          <a:prstGeom prst="rect">
            <a:avLst/>
          </a:prstGeom>
          <a:noFill/>
          <a:ln w="9525">
            <a:noFill/>
            <a:miter lim="800000"/>
            <a:headEnd/>
            <a:tailEnd/>
          </a:ln>
        </p:spPr>
      </p:pic>
      <p:sp>
        <p:nvSpPr>
          <p:cNvPr id="3" name="Text Box 39"/>
          <p:cNvSpPr txBox="1">
            <a:spLocks noChangeArrowheads="1"/>
          </p:cNvSpPr>
          <p:nvPr userDrawn="1"/>
        </p:nvSpPr>
        <p:spPr bwMode="auto">
          <a:xfrm>
            <a:off x="292100" y="6199188"/>
            <a:ext cx="3030538" cy="366712"/>
          </a:xfrm>
          <a:prstGeom prst="rect">
            <a:avLst/>
          </a:prstGeom>
          <a:noFill/>
          <a:ln w="9525">
            <a:noFill/>
            <a:miter lim="800000"/>
            <a:headEnd/>
            <a:tailEnd/>
          </a:ln>
          <a:effectLst/>
        </p:spPr>
        <p:txBody>
          <a:bodyPr>
            <a:spAutoFit/>
          </a:bodyPr>
          <a:lstStyle/>
          <a:p>
            <a:pPr eaLnBrk="0" hangingPunct="0">
              <a:spcBef>
                <a:spcPct val="50000"/>
              </a:spcBef>
              <a:defRPr/>
            </a:pPr>
            <a:r>
              <a:rPr lang="en-US" sz="1800" b="1" i="1">
                <a:solidFill>
                  <a:srgbClr val="000066"/>
                </a:solidFill>
                <a:effectLst>
                  <a:outerShdw blurRad="38100" dist="38100" dir="2700000" algn="tl">
                    <a:srgbClr val="C0C0C0"/>
                  </a:outerShdw>
                </a:effectLst>
                <a:latin typeface="Arial" charset="0"/>
                <a:cs typeface="+mn-cs"/>
              </a:rPr>
              <a:t>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99DC5-3720-4357-B227-3974B986BA58}"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4A1D0-0073-43A8-ABC1-BCDD1DCEB7F5}"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615F4-CD05-4738-B91D-DC3D43E9CB14}" type="datetime1">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996751-4030-4F20-8733-49A1A000CCE1}" type="datetime1">
              <a:rPr lang="en-US" smtClean="0"/>
              <a:pPr/>
              <a:t>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52417-1B68-4058-A59B-86DA850E0C31}" type="datetime1">
              <a:rPr lang="en-US" smtClean="0"/>
              <a:pPr/>
              <a:t>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EDB8B-D0DE-4FD7-95B2-D673428D45F2}" type="datetime1">
              <a:rPr lang="en-US" smtClean="0"/>
              <a:pPr/>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85995-2B44-45D2-9500-F518FE242F59}" type="datetime1">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C301A-C27A-4537-9C9D-D91F385229FE}" type="datetime1">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E2AB3-6319-479C-8843-B8E6054B19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EC61D-5139-4DF6-944E-493F03161F7C}" type="datetime1">
              <a:rPr lang="en-US" smtClean="0"/>
              <a:pPr/>
              <a:t>1/3/2013</a:t>
            </a:fld>
            <a:endParaRPr lang="en-US"/>
          </a:p>
        </p:txBody>
      </p:sp>
      <p:sp>
        <p:nvSpPr>
          <p:cNvPr id="5" name="Footer Placeholder 4"/>
          <p:cNvSpPr>
            <a:spLocks noGrp="1"/>
          </p:cNvSpPr>
          <p:nvPr>
            <p:ph type="ftr" sz="quarter" idx="3"/>
          </p:nvPr>
        </p:nvSpPr>
        <p:spPr>
          <a:xfrm>
            <a:off x="457200" y="6019800"/>
            <a:ext cx="8229600" cy="7016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E2AB3-6319-479C-8843-B8E6054B19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search.usa.gov/search?utf8=%E2%9C%93&amp;affiliate=dssmil&amp;query=eFingerprints&amp;commit=search"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dmdc.osd.mil/psawebdocs/docPage.jsp?p=SWF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harepoint.global.lmco.com/sites/LMSOCtrInt/Logo%20Library/LMSOC%20Logo.png"/>
          <p:cNvPicPr>
            <a:picLocks noChangeAspect="1" noChangeArrowheads="1"/>
          </p:cNvPicPr>
          <p:nvPr/>
        </p:nvPicPr>
        <p:blipFill>
          <a:blip r:embed="rId2" cstate="print"/>
          <a:srcRect/>
          <a:stretch>
            <a:fillRect/>
          </a:stretch>
        </p:blipFill>
        <p:spPr bwMode="auto">
          <a:xfrm>
            <a:off x="6553200" y="6172200"/>
            <a:ext cx="1904999" cy="390421"/>
          </a:xfrm>
          <a:prstGeom prst="rect">
            <a:avLst/>
          </a:prstGeom>
          <a:noFill/>
          <a:ln w="9525">
            <a:noFill/>
            <a:miter lim="800000"/>
            <a:headEnd/>
            <a:tailEnd/>
          </a:ln>
        </p:spPr>
      </p:pic>
      <p:sp>
        <p:nvSpPr>
          <p:cNvPr id="7" name="TextBox 6"/>
          <p:cNvSpPr txBox="1"/>
          <p:nvPr/>
        </p:nvSpPr>
        <p:spPr>
          <a:xfrm>
            <a:off x="533400" y="1295400"/>
            <a:ext cx="8153400" cy="1200329"/>
          </a:xfrm>
          <a:prstGeom prst="rect">
            <a:avLst/>
          </a:prstGeom>
          <a:noFill/>
        </p:spPr>
        <p:txBody>
          <a:bodyPr wrap="square" rtlCol="0">
            <a:spAutoFit/>
          </a:bodyPr>
          <a:lstStyle/>
          <a:p>
            <a:pPr algn="ctr">
              <a:defRPr/>
            </a:pPr>
            <a:r>
              <a:rPr lang="en-US" sz="3600" b="1" dirty="0" smtClean="0">
                <a:solidFill>
                  <a:srgbClr val="000099"/>
                </a:solidFill>
                <a:effectLst>
                  <a:outerShdw blurRad="38100" dist="38100" dir="2700000" algn="tl">
                    <a:srgbClr val="C0C0C0"/>
                  </a:outerShdw>
                </a:effectLst>
                <a:latin typeface="+mj-lt"/>
                <a:ea typeface="+mj-ea"/>
                <a:cs typeface="+mj-cs"/>
              </a:rPr>
              <a:t>Florida Industrial Security Working Group (FISWG)</a:t>
            </a:r>
          </a:p>
        </p:txBody>
      </p:sp>
      <p:sp>
        <p:nvSpPr>
          <p:cNvPr id="8" name="TextBox 7"/>
          <p:cNvSpPr txBox="1"/>
          <p:nvPr/>
        </p:nvSpPr>
        <p:spPr>
          <a:xfrm>
            <a:off x="762000" y="2667000"/>
            <a:ext cx="7772399" cy="2074414"/>
          </a:xfrm>
          <a:prstGeom prst="rect">
            <a:avLst/>
          </a:prstGeom>
          <a:noFill/>
        </p:spPr>
        <p:txBody>
          <a:bodyPr wrap="square" rtlCol="0">
            <a:spAutoFit/>
          </a:bodyPr>
          <a:lstStyle/>
          <a:p>
            <a:pPr algn="ctr" defTabSz="887413">
              <a:spcBef>
                <a:spcPct val="20000"/>
              </a:spcBef>
              <a:buSzPct val="100000"/>
              <a:defRPr/>
            </a:pPr>
            <a:r>
              <a:rPr lang="en-US" sz="2800" b="1" dirty="0" smtClean="0">
                <a:solidFill>
                  <a:srgbClr val="000099"/>
                </a:solidFill>
                <a:effectLst>
                  <a:outerShdw blurRad="38100" dist="38100" dir="2700000" algn="tl">
                    <a:srgbClr val="C0C0C0"/>
                  </a:outerShdw>
                </a:effectLst>
                <a:latin typeface="+mj-lt"/>
                <a:ea typeface="+mj-ea"/>
                <a:cs typeface="+mj-cs"/>
              </a:rPr>
              <a:t>SF86 Review Workshop</a:t>
            </a:r>
          </a:p>
          <a:p>
            <a:pPr algn="ctr" defTabSz="887413">
              <a:spcBef>
                <a:spcPct val="20000"/>
              </a:spcBef>
              <a:buSzPct val="100000"/>
              <a:defRPr/>
            </a:pPr>
            <a:r>
              <a:rPr lang="en-US" sz="2800" b="1" i="1" dirty="0" smtClean="0">
                <a:solidFill>
                  <a:srgbClr val="000099"/>
                </a:solidFill>
                <a:effectLst>
                  <a:outerShdw blurRad="38100" dist="38100" dir="2700000" algn="tl">
                    <a:srgbClr val="C0C0C0"/>
                  </a:outerShdw>
                </a:effectLst>
                <a:latin typeface="+mj-lt"/>
                <a:ea typeface="+mj-ea"/>
                <a:cs typeface="+mj-cs"/>
              </a:rPr>
              <a:t>Nannette Bell</a:t>
            </a:r>
          </a:p>
          <a:p>
            <a:pPr algn="ctr" defTabSz="887413">
              <a:spcBef>
                <a:spcPct val="20000"/>
              </a:spcBef>
              <a:buSzPct val="100000"/>
              <a:defRPr/>
            </a:pPr>
            <a:endParaRPr lang="en-US" sz="2800" b="1" i="1" dirty="0" smtClean="0">
              <a:solidFill>
                <a:srgbClr val="000099"/>
              </a:solidFill>
              <a:effectLst>
                <a:outerShdw blurRad="38100" dist="38100" dir="2700000" algn="tl">
                  <a:srgbClr val="C0C0C0"/>
                </a:outerShdw>
              </a:effectLst>
              <a:latin typeface="+mj-lt"/>
              <a:ea typeface="+mj-ea"/>
              <a:cs typeface="+mj-cs"/>
            </a:endParaRPr>
          </a:p>
          <a:p>
            <a:pPr algn="ctr" defTabSz="887413">
              <a:spcBef>
                <a:spcPct val="20000"/>
              </a:spcBef>
              <a:buSzPct val="100000"/>
              <a:defRPr/>
            </a:pPr>
            <a:r>
              <a:rPr lang="en-US" sz="2800" b="1" dirty="0" smtClean="0">
                <a:solidFill>
                  <a:srgbClr val="000099"/>
                </a:solidFill>
                <a:effectLst>
                  <a:outerShdw blurRad="38100" dist="38100" dir="2700000" algn="tl">
                    <a:srgbClr val="C0C0C0"/>
                  </a:outerShdw>
                </a:effectLst>
                <a:latin typeface="+mj-lt"/>
                <a:ea typeface="+mj-ea"/>
                <a:cs typeface="+mj-cs"/>
              </a:rPr>
              <a:t>December 2012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533399"/>
          </a:xfrm>
        </p:spPr>
        <p:txBody>
          <a:bodyPr>
            <a:normAutofit fontScale="700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Change the Output Screening to the lowest “</a:t>
            </a:r>
            <a:r>
              <a:rPr lang="en-US" sz="2800" b="1" dirty="0" err="1" smtClean="0">
                <a:cs typeface="Arial" pitchFamily="34" charset="0"/>
              </a:rPr>
              <a:t>lpi</a:t>
            </a:r>
            <a:r>
              <a:rPr lang="en-US" sz="2800" b="1" dirty="0" smtClean="0">
                <a:cs typeface="Arial" pitchFamily="34" charset="0"/>
              </a:rPr>
              <a:t>/dpi” option, then click OK</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10</a:t>
            </a:fld>
            <a:endParaRPr lang="en-US"/>
          </a:p>
        </p:txBody>
      </p:sp>
      <p:pic>
        <p:nvPicPr>
          <p:cNvPr id="9" name="Picture 8" descr="Capture.JPG"/>
          <p:cNvPicPr>
            <a:picLocks noChangeAspect="1"/>
          </p:cNvPicPr>
          <p:nvPr/>
        </p:nvPicPr>
        <p:blipFill>
          <a:blip r:embed="rId4" cstate="print"/>
          <a:stretch>
            <a:fillRect/>
          </a:stretch>
        </p:blipFill>
        <p:spPr>
          <a:xfrm>
            <a:off x="1828800" y="1752600"/>
            <a:ext cx="4888569" cy="4800600"/>
          </a:xfrm>
          <a:prstGeom prst="rect">
            <a:avLst/>
          </a:prstGeom>
        </p:spPr>
      </p:pic>
      <p:cxnSp>
        <p:nvCxnSpPr>
          <p:cNvPr id="14" name="Straight Arrow Connector 13"/>
          <p:cNvCxnSpPr/>
          <p:nvPr/>
        </p:nvCxnSpPr>
        <p:spPr>
          <a:xfrm flipH="1">
            <a:off x="4876800" y="3276600"/>
            <a:ext cx="609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953000" y="63246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533399"/>
          </a:xfrm>
        </p:spPr>
        <p:txBody>
          <a:bodyPr>
            <a:normAutofit fontScale="700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Click OK</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11</a:t>
            </a:fld>
            <a:endParaRPr lang="en-US"/>
          </a:p>
        </p:txBody>
      </p:sp>
      <p:pic>
        <p:nvPicPr>
          <p:cNvPr id="10" name="Picture 9" descr="Capture.JPG"/>
          <p:cNvPicPr>
            <a:picLocks noChangeAspect="1"/>
          </p:cNvPicPr>
          <p:nvPr/>
        </p:nvPicPr>
        <p:blipFill>
          <a:blip r:embed="rId4" cstate="print"/>
          <a:stretch>
            <a:fillRect/>
          </a:stretch>
        </p:blipFill>
        <p:spPr>
          <a:xfrm>
            <a:off x="2286000" y="1876161"/>
            <a:ext cx="4343400" cy="4753239"/>
          </a:xfrm>
          <a:prstGeom prst="rect">
            <a:avLst/>
          </a:prstGeom>
        </p:spPr>
      </p:pic>
      <p:cxnSp>
        <p:nvCxnSpPr>
          <p:cNvPr id="12" name="Straight Arrow Connector 11"/>
          <p:cNvCxnSpPr/>
          <p:nvPr/>
        </p:nvCxnSpPr>
        <p:spPr>
          <a:xfrm>
            <a:off x="4343400" y="63246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533399"/>
          </a:xfrm>
        </p:spPr>
        <p:txBody>
          <a:bodyPr>
            <a:normAutofit fontScale="700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Save and replace the current release </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12</a:t>
            </a:fld>
            <a:endParaRPr lang="en-US"/>
          </a:p>
        </p:txBody>
      </p:sp>
      <p:pic>
        <p:nvPicPr>
          <p:cNvPr id="9" name="Picture 2" descr="C:\Users\lhornyak\Desktop\4.JPG"/>
          <p:cNvPicPr>
            <a:picLocks noChangeAspect="1" noChangeArrowheads="1"/>
          </p:cNvPicPr>
          <p:nvPr/>
        </p:nvPicPr>
        <p:blipFill>
          <a:blip r:embed="rId4" cstate="print"/>
          <a:srcRect/>
          <a:stretch>
            <a:fillRect/>
          </a:stretch>
        </p:blipFill>
        <p:spPr bwMode="auto">
          <a:xfrm>
            <a:off x="1143000" y="1752600"/>
            <a:ext cx="6324599" cy="4419599"/>
          </a:xfrm>
          <a:prstGeom prst="rect">
            <a:avLst/>
          </a:prstGeom>
          <a:noFill/>
        </p:spPr>
      </p:pic>
      <p:cxnSp>
        <p:nvCxnSpPr>
          <p:cNvPr id="13" name="Straight Arrow Connector 12"/>
          <p:cNvCxnSpPr/>
          <p:nvPr/>
        </p:nvCxnSpPr>
        <p:spPr>
          <a:xfrm>
            <a:off x="3657600" y="50292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533399"/>
          </a:xfrm>
        </p:spPr>
        <p:txBody>
          <a:bodyPr>
            <a:normAutofit fontScale="700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Now upload the release into JPAS again</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13</a:t>
            </a:fld>
            <a:endParaRPr lang="en-US"/>
          </a:p>
        </p:txBody>
      </p:sp>
      <p:sp>
        <p:nvSpPr>
          <p:cNvPr id="7" name="TextBox 6"/>
          <p:cNvSpPr txBox="1"/>
          <p:nvPr/>
        </p:nvSpPr>
        <p:spPr>
          <a:xfrm>
            <a:off x="3200400" y="3200400"/>
            <a:ext cx="2629181" cy="369332"/>
          </a:xfrm>
          <a:prstGeom prst="rect">
            <a:avLst/>
          </a:prstGeom>
          <a:noFill/>
        </p:spPr>
        <p:txBody>
          <a:bodyPr wrap="none" rtlCol="0">
            <a:spAutoFit/>
          </a:bodyPr>
          <a:lstStyle/>
          <a:p>
            <a:r>
              <a:rPr lang="en-US" dirty="0" smtClean="0"/>
              <a:t>JPAS Screenshot Removed</a:t>
            </a:r>
            <a:endParaRPr lang="en-US" dirty="0"/>
          </a:p>
        </p:txBody>
      </p:sp>
      <p:sp>
        <p:nvSpPr>
          <p:cNvPr id="9" name="Footer Placeholder 8"/>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533399"/>
          </a:xfrm>
        </p:spPr>
        <p:txBody>
          <a:bodyPr>
            <a:normAutofit fontScale="700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Upload Received</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14</a:t>
            </a:fld>
            <a:endParaRPr lang="en-US"/>
          </a:p>
        </p:txBody>
      </p:sp>
      <p:sp>
        <p:nvSpPr>
          <p:cNvPr id="9" name="TextBox 8"/>
          <p:cNvSpPr txBox="1"/>
          <p:nvPr/>
        </p:nvSpPr>
        <p:spPr>
          <a:xfrm>
            <a:off x="3200400" y="3200400"/>
            <a:ext cx="2629181" cy="369332"/>
          </a:xfrm>
          <a:prstGeom prst="rect">
            <a:avLst/>
          </a:prstGeom>
          <a:noFill/>
        </p:spPr>
        <p:txBody>
          <a:bodyPr wrap="none" rtlCol="0">
            <a:spAutoFit/>
          </a:bodyPr>
          <a:lstStyle/>
          <a:p>
            <a:r>
              <a:rPr lang="en-US" dirty="0" smtClean="0"/>
              <a:t>JPAS Screenshot Removed</a:t>
            </a:r>
            <a:endParaRPr lang="en-US" dirty="0"/>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691E2AB3-6319-479C-8843-B8E6054B194A}" type="slidenum">
              <a:rPr lang="en-US" smtClean="0"/>
              <a:pPr/>
              <a:t>15</a:t>
            </a:fld>
            <a:endParaRPr lang="en-US" dirty="0"/>
          </a:p>
        </p:txBody>
      </p:sp>
      <p:sp>
        <p:nvSpPr>
          <p:cNvPr id="13" name="Title 4"/>
          <p:cNvSpPr>
            <a:spLocks noGrp="1"/>
          </p:cNvSpPr>
          <p:nvPr>
            <p:ph type="title"/>
          </p:nvPr>
        </p:nvSpPr>
        <p:spPr>
          <a:xfrm>
            <a:off x="0" y="2209800"/>
            <a:ext cx="9144000" cy="1143000"/>
          </a:xfrm>
        </p:spPr>
        <p:txBody>
          <a:bodyPr>
            <a:normAutofit/>
          </a:bodyPr>
          <a:lstStyle/>
          <a:p>
            <a:pPr eaLnBrk="0" fontAlgn="base" hangingPunct="0">
              <a:spcAft>
                <a:spcPct val="0"/>
              </a:spcAft>
              <a:defRPr/>
            </a:pPr>
            <a:r>
              <a:rPr lang="en-US" sz="5400" b="1" dirty="0" smtClean="0">
                <a:solidFill>
                  <a:srgbClr val="000099"/>
                </a:solidFill>
                <a:effectLst>
                  <a:outerShdw blurRad="38100" dist="38100" dir="2700000" algn="tl">
                    <a:srgbClr val="C0C0C0"/>
                  </a:outerShdw>
                </a:effectLst>
              </a:rPr>
              <a:t>Questions??</a:t>
            </a:r>
            <a:endParaRPr lang="en-US" sz="5400" b="1" dirty="0">
              <a:solidFill>
                <a:srgbClr val="000099"/>
              </a:solidFill>
              <a:effectLst>
                <a:outerShdw blurRad="38100" dist="38100" dir="2700000" algn="tl">
                  <a:srgbClr val="C0C0C0"/>
                </a:outerShdw>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descr="end.jpg"/>
          <p:cNvPicPr>
            <a:picLocks noChangeAspect="1"/>
          </p:cNvPicPr>
          <p:nvPr/>
        </p:nvPicPr>
        <p:blipFill>
          <a:blip r:embed="rId3" cstate="print"/>
          <a:srcRect b="23334"/>
          <a:stretch>
            <a:fillRect/>
          </a:stretch>
        </p:blipFill>
        <p:spPr bwMode="auto">
          <a:xfrm>
            <a:off x="0" y="0"/>
            <a:ext cx="9144000" cy="5257800"/>
          </a:xfrm>
          <a:prstGeom prst="rect">
            <a:avLst/>
          </a:prstGeom>
          <a:noFill/>
          <a:ln w="9525">
            <a:noFill/>
            <a:miter lim="800000"/>
            <a:headEnd/>
            <a:tailEnd/>
          </a:ln>
        </p:spPr>
      </p:pic>
      <p:pic>
        <p:nvPicPr>
          <p:cNvPr id="4" name="Picture 2" descr="https://sharepoint.global.lmco.com/sites/LMSOCtrInt/Logo%20Library/LMSOC%20Logo.png"/>
          <p:cNvPicPr>
            <a:picLocks noChangeAspect="1" noChangeArrowheads="1"/>
          </p:cNvPicPr>
          <p:nvPr/>
        </p:nvPicPr>
        <p:blipFill>
          <a:blip r:embed="rId4" cstate="print"/>
          <a:srcRect/>
          <a:stretch>
            <a:fillRect/>
          </a:stretch>
        </p:blipFill>
        <p:spPr bwMode="auto">
          <a:xfrm>
            <a:off x="6781800" y="6248400"/>
            <a:ext cx="1904999" cy="390421"/>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harepoint.global.lmco.com/sites/LMSOCtrInt/Logo%20Library/LMSOC%20Logo.png"/>
          <p:cNvPicPr>
            <a:picLocks noChangeAspect="1" noChangeArrowheads="1"/>
          </p:cNvPicPr>
          <p:nvPr/>
        </p:nvPicPr>
        <p:blipFill>
          <a:blip r:embed="rId2" cstate="print"/>
          <a:srcRect/>
          <a:stretch>
            <a:fillRect/>
          </a:stretch>
        </p:blipFill>
        <p:spPr bwMode="auto">
          <a:xfrm>
            <a:off x="6553200" y="6172200"/>
            <a:ext cx="1904999" cy="390421"/>
          </a:xfrm>
          <a:prstGeom prst="rect">
            <a:avLst/>
          </a:prstGeom>
          <a:noFill/>
          <a:ln w="9525">
            <a:noFill/>
            <a:miter lim="800000"/>
            <a:headEnd/>
            <a:tailEnd/>
          </a:ln>
        </p:spPr>
      </p:pic>
      <p:sp>
        <p:nvSpPr>
          <p:cNvPr id="7" name="TextBox 6"/>
          <p:cNvSpPr txBox="1"/>
          <p:nvPr/>
        </p:nvSpPr>
        <p:spPr>
          <a:xfrm>
            <a:off x="533400" y="1295400"/>
            <a:ext cx="8153400" cy="1200329"/>
          </a:xfrm>
          <a:prstGeom prst="rect">
            <a:avLst/>
          </a:prstGeom>
          <a:noFill/>
        </p:spPr>
        <p:txBody>
          <a:bodyPr wrap="square" rtlCol="0">
            <a:spAutoFit/>
          </a:bodyPr>
          <a:lstStyle/>
          <a:p>
            <a:pPr algn="ctr">
              <a:defRPr/>
            </a:pPr>
            <a:r>
              <a:rPr lang="en-US" sz="3600" b="1" dirty="0" smtClean="0">
                <a:solidFill>
                  <a:srgbClr val="000099"/>
                </a:solidFill>
                <a:effectLst>
                  <a:outerShdw blurRad="38100" dist="38100" dir="2700000" algn="tl">
                    <a:srgbClr val="C0C0C0"/>
                  </a:outerShdw>
                </a:effectLst>
                <a:latin typeface="+mj-lt"/>
                <a:ea typeface="+mj-ea"/>
                <a:cs typeface="+mj-cs"/>
              </a:rPr>
              <a:t>Florida Industrial Security Working Group (FISWIG)</a:t>
            </a:r>
          </a:p>
        </p:txBody>
      </p:sp>
      <p:sp>
        <p:nvSpPr>
          <p:cNvPr id="8" name="TextBox 7"/>
          <p:cNvSpPr txBox="1"/>
          <p:nvPr/>
        </p:nvSpPr>
        <p:spPr>
          <a:xfrm>
            <a:off x="762000" y="2667000"/>
            <a:ext cx="7772399" cy="2074414"/>
          </a:xfrm>
          <a:prstGeom prst="rect">
            <a:avLst/>
          </a:prstGeom>
          <a:noFill/>
        </p:spPr>
        <p:txBody>
          <a:bodyPr wrap="square" rtlCol="0">
            <a:spAutoFit/>
          </a:bodyPr>
          <a:lstStyle/>
          <a:p>
            <a:pPr algn="ctr" defTabSz="887413">
              <a:spcBef>
                <a:spcPct val="20000"/>
              </a:spcBef>
              <a:buSzPct val="100000"/>
              <a:defRPr/>
            </a:pPr>
            <a:r>
              <a:rPr lang="en-US" sz="2800" b="1" dirty="0" smtClean="0">
                <a:solidFill>
                  <a:srgbClr val="000099"/>
                </a:solidFill>
                <a:effectLst>
                  <a:outerShdw blurRad="38100" dist="38100" dir="2700000" algn="tl">
                    <a:srgbClr val="C0C0C0"/>
                  </a:outerShdw>
                </a:effectLst>
                <a:latin typeface="+mj-lt"/>
                <a:ea typeface="+mj-ea"/>
                <a:cs typeface="+mj-cs"/>
              </a:rPr>
              <a:t>E-Fingerprints</a:t>
            </a:r>
          </a:p>
          <a:p>
            <a:pPr algn="ctr" defTabSz="887413">
              <a:spcBef>
                <a:spcPct val="20000"/>
              </a:spcBef>
              <a:buSzPct val="100000"/>
              <a:defRPr/>
            </a:pPr>
            <a:r>
              <a:rPr lang="en-US" sz="2800" b="1" i="1" dirty="0" smtClean="0">
                <a:solidFill>
                  <a:srgbClr val="000099"/>
                </a:solidFill>
                <a:effectLst>
                  <a:outerShdw blurRad="38100" dist="38100" dir="2700000" algn="tl">
                    <a:srgbClr val="C0C0C0"/>
                  </a:outerShdw>
                </a:effectLst>
                <a:latin typeface="+mj-lt"/>
                <a:ea typeface="+mj-ea"/>
                <a:cs typeface="+mj-cs"/>
              </a:rPr>
              <a:t>Nannette Bell</a:t>
            </a:r>
          </a:p>
          <a:p>
            <a:pPr algn="ctr" defTabSz="887413">
              <a:spcBef>
                <a:spcPct val="20000"/>
              </a:spcBef>
              <a:buSzPct val="100000"/>
              <a:defRPr/>
            </a:pPr>
            <a:endParaRPr lang="en-US" sz="2800" b="1" i="1" dirty="0" smtClean="0">
              <a:solidFill>
                <a:srgbClr val="000099"/>
              </a:solidFill>
              <a:effectLst>
                <a:outerShdw blurRad="38100" dist="38100" dir="2700000" algn="tl">
                  <a:srgbClr val="C0C0C0"/>
                </a:outerShdw>
              </a:effectLst>
              <a:latin typeface="+mj-lt"/>
              <a:ea typeface="+mj-ea"/>
              <a:cs typeface="+mj-cs"/>
            </a:endParaRPr>
          </a:p>
          <a:p>
            <a:pPr algn="ctr" defTabSz="887413">
              <a:spcBef>
                <a:spcPct val="20000"/>
              </a:spcBef>
              <a:buSzPct val="100000"/>
              <a:defRPr/>
            </a:pPr>
            <a:r>
              <a:rPr lang="en-US" sz="2800" b="1" dirty="0" smtClean="0">
                <a:solidFill>
                  <a:srgbClr val="000099"/>
                </a:solidFill>
                <a:effectLst>
                  <a:outerShdw blurRad="38100" dist="38100" dir="2700000" algn="tl">
                    <a:srgbClr val="C0C0C0"/>
                  </a:outerShdw>
                </a:effectLst>
                <a:latin typeface="+mj-lt"/>
                <a:ea typeface="+mj-ea"/>
                <a:cs typeface="+mj-cs"/>
              </a:rPr>
              <a:t>December 2012</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E-Fingerprints </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0"/>
            <a:ext cx="8229600" cy="4830763"/>
          </a:xfrm>
        </p:spPr>
        <p:txBody>
          <a:bodyPr>
            <a:normAutofit/>
          </a:bodyPr>
          <a:lstStyle/>
          <a:p>
            <a:pPr>
              <a:defRPr/>
            </a:pPr>
            <a:r>
              <a:rPr lang="en-US" sz="2000" dirty="0" smtClean="0"/>
              <a:t>By memorandum dated July 29, 2010, the Under Secretary of Defense for Intelligence issued a requirement for Department of Defense (DoD) components to transition to electronic capture and submission of fingerprint images in support of all background investigations by December 31, 2013.</a:t>
            </a:r>
            <a:endParaRPr lang="en-US" sz="2000" b="1" u="sng" dirty="0" smtClean="0">
              <a:cs typeface="Arial" pitchFamily="34" charset="0"/>
            </a:endParaRPr>
          </a:p>
          <a:p>
            <a:pPr>
              <a:defRPr/>
            </a:pPr>
            <a:r>
              <a:rPr lang="en-US" sz="2000" b="1" u="sng" dirty="0" smtClean="0">
                <a:cs typeface="Arial" pitchFamily="34" charset="0"/>
                <a:hlinkClick r:id="rId4"/>
              </a:rPr>
              <a:t>DSS Website</a:t>
            </a:r>
            <a:endParaRPr lang="en-US" sz="2000" b="1" u="sng" dirty="0" smtClean="0">
              <a:cs typeface="Arial" pitchFamily="34" charset="0"/>
            </a:endParaRPr>
          </a:p>
          <a:p>
            <a:pPr lvl="1">
              <a:buFont typeface="Wingdings" pitchFamily="2" charset="2"/>
              <a:buChar char="Ø"/>
              <a:defRPr/>
            </a:pPr>
            <a:r>
              <a:rPr lang="en-US" sz="2000" dirty="0" smtClean="0"/>
              <a:t>Electronic Fingerprint Capture Options for Industry</a:t>
            </a:r>
          </a:p>
          <a:p>
            <a:pPr lvl="2">
              <a:buFont typeface="Courier New" pitchFamily="49" charset="0"/>
              <a:buChar char="o"/>
              <a:defRPr/>
            </a:pPr>
            <a:r>
              <a:rPr lang="en-US" sz="2000" dirty="0" smtClean="0">
                <a:cs typeface="Arial" pitchFamily="34" charset="0"/>
              </a:rPr>
              <a:t>FBI Product List</a:t>
            </a:r>
          </a:p>
          <a:p>
            <a:pPr lvl="3">
              <a:buFont typeface="Courier New" pitchFamily="49" charset="0"/>
              <a:buChar char="o"/>
              <a:defRPr/>
            </a:pPr>
            <a:r>
              <a:rPr lang="en-US" dirty="0" smtClean="0">
                <a:cs typeface="Arial" pitchFamily="34" charset="0"/>
              </a:rPr>
              <a:t>IAFIS Certified Product List</a:t>
            </a:r>
          </a:p>
          <a:p>
            <a:pPr lvl="2">
              <a:buFont typeface="Courier New" pitchFamily="49" charset="0"/>
              <a:buChar char="o"/>
              <a:defRPr/>
            </a:pPr>
            <a:r>
              <a:rPr lang="en-US" sz="2000" dirty="0" smtClean="0">
                <a:cs typeface="Arial" pitchFamily="34" charset="0"/>
              </a:rPr>
              <a:t>SWFT Information</a:t>
            </a:r>
          </a:p>
          <a:p>
            <a:pPr lvl="1">
              <a:buFont typeface="Wingdings" pitchFamily="2" charset="2"/>
              <a:buChar char="Ø"/>
              <a:defRPr/>
            </a:pPr>
            <a:r>
              <a:rPr lang="en-US" sz="2000" dirty="0" smtClean="0"/>
              <a:t>Frequently Asked Questions</a:t>
            </a:r>
          </a:p>
          <a:p>
            <a:pPr lvl="1">
              <a:buFont typeface="Wingdings" pitchFamily="2" charset="2"/>
              <a:buChar char="Ø"/>
              <a:defRPr/>
            </a:pPr>
            <a:r>
              <a:rPr lang="en-US" sz="2000" dirty="0" err="1" smtClean="0"/>
              <a:t>AskDISCO</a:t>
            </a:r>
            <a:r>
              <a:rPr lang="en-US" sz="2000" dirty="0" smtClean="0"/>
              <a:t> Webinar slides</a:t>
            </a:r>
          </a:p>
          <a:p>
            <a:pPr lvl="1">
              <a:buFont typeface="Wingdings" pitchFamily="2" charset="2"/>
              <a:buChar char="Ø"/>
              <a:defRPr/>
            </a:pPr>
            <a:endParaRPr lang="en-US" sz="2000" dirty="0" smtClean="0"/>
          </a:p>
          <a:p>
            <a:pPr lvl="1">
              <a:buFont typeface="Wingdings" pitchFamily="2" charset="2"/>
              <a:buChar char="Ø"/>
              <a:defRPr/>
            </a:pPr>
            <a:endParaRPr lang="en-US" sz="1900" b="1" dirty="0" smtClean="0">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18</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E-Fingerprints - Options</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65237"/>
            <a:ext cx="8229600" cy="4830763"/>
          </a:xfrm>
        </p:spPr>
        <p:txBody>
          <a:bodyPr>
            <a:normAutofit fontScale="92500" lnSpcReduction="20000"/>
          </a:bodyPr>
          <a:lstStyle/>
          <a:p>
            <a:pPr>
              <a:defRPr/>
            </a:pPr>
            <a:r>
              <a:rPr lang="en-US" sz="2200" b="1" u="sng" dirty="0" smtClean="0">
                <a:cs typeface="Arial" pitchFamily="34" charset="0"/>
              </a:rPr>
              <a:t>Implementation Options</a:t>
            </a:r>
          </a:p>
          <a:p>
            <a:pPr lvl="1">
              <a:buFont typeface="Wingdings" pitchFamily="2" charset="2"/>
              <a:buChar char="Ø"/>
              <a:defRPr/>
            </a:pPr>
            <a:r>
              <a:rPr lang="en-US" sz="2200" b="1" dirty="0" smtClean="0"/>
              <a:t>Purchase your own equipment/fingerprint capture devices</a:t>
            </a:r>
          </a:p>
          <a:p>
            <a:pPr lvl="2">
              <a:buFont typeface="Courier New" pitchFamily="49" charset="0"/>
              <a:buChar char="o"/>
              <a:defRPr/>
            </a:pPr>
            <a:r>
              <a:rPr lang="en-US" sz="2200" dirty="0" smtClean="0">
                <a:cs typeface="Arial" pitchFamily="34" charset="0"/>
              </a:rPr>
              <a:t>Cross Match Technologies, Inc. , Guardian</a:t>
            </a:r>
          </a:p>
          <a:p>
            <a:pPr lvl="2">
              <a:buFont typeface="Courier New" pitchFamily="49" charset="0"/>
              <a:buChar char="o"/>
              <a:defRPr/>
            </a:pPr>
            <a:r>
              <a:rPr lang="en-US" sz="2200" dirty="0" smtClean="0">
                <a:cs typeface="Arial" pitchFamily="34" charset="0"/>
              </a:rPr>
              <a:t>Software is available that is compatible with Windows 7</a:t>
            </a:r>
          </a:p>
          <a:p>
            <a:pPr lvl="1">
              <a:buFont typeface="Wingdings" pitchFamily="2" charset="2"/>
              <a:buChar char="Ø"/>
              <a:defRPr/>
            </a:pPr>
            <a:r>
              <a:rPr lang="en-US" sz="2200" b="1" dirty="0" smtClean="0"/>
              <a:t>Companies Sharing Resources</a:t>
            </a:r>
          </a:p>
          <a:p>
            <a:pPr lvl="2">
              <a:buFont typeface="Courier New" pitchFamily="49" charset="0"/>
              <a:buChar char="o"/>
              <a:defRPr/>
            </a:pPr>
            <a:r>
              <a:rPr lang="en-US" sz="2200" dirty="0" smtClean="0">
                <a:cs typeface="Arial" pitchFamily="34" charset="0"/>
              </a:rPr>
              <a:t>LMCO processes our Contractors (i.e. guard services, admin services)</a:t>
            </a:r>
          </a:p>
          <a:p>
            <a:pPr lvl="1">
              <a:buFont typeface="Wingdings" pitchFamily="2" charset="2"/>
              <a:buChar char="Ø"/>
              <a:defRPr/>
            </a:pPr>
            <a:r>
              <a:rPr lang="en-US" sz="2200" b="1" dirty="0" smtClean="0"/>
              <a:t>Company(s) Offering Service</a:t>
            </a:r>
          </a:p>
          <a:p>
            <a:pPr lvl="2">
              <a:buFont typeface="Courier New" pitchFamily="49" charset="0"/>
              <a:buChar char="o"/>
              <a:defRPr/>
            </a:pPr>
            <a:r>
              <a:rPr lang="en-US" sz="2200" dirty="0" smtClean="0">
                <a:cs typeface="Arial" pitchFamily="34" charset="0"/>
              </a:rPr>
              <a:t>May assist smaller companies</a:t>
            </a:r>
          </a:p>
          <a:p>
            <a:pPr lvl="2">
              <a:buFont typeface="Courier New" pitchFamily="49" charset="0"/>
              <a:buChar char="o"/>
              <a:defRPr/>
            </a:pPr>
            <a:r>
              <a:rPr lang="en-US" sz="2200" dirty="0" smtClean="0">
                <a:cs typeface="Arial" pitchFamily="34" charset="0"/>
              </a:rPr>
              <a:t>Submits the file via SWFT</a:t>
            </a:r>
          </a:p>
          <a:p>
            <a:pPr lvl="1">
              <a:buFont typeface="Wingdings" pitchFamily="2" charset="2"/>
              <a:buChar char="Ø"/>
              <a:defRPr/>
            </a:pPr>
            <a:r>
              <a:rPr lang="en-US" sz="2200" b="1" dirty="0" smtClean="0"/>
              <a:t>Third Party Vendor Provides Electronic File</a:t>
            </a:r>
          </a:p>
          <a:p>
            <a:pPr lvl="2">
              <a:buFont typeface="Courier New" pitchFamily="49" charset="0"/>
              <a:buChar char="o"/>
              <a:defRPr/>
            </a:pPr>
            <a:r>
              <a:rPr lang="en-US" sz="2200" dirty="0" smtClean="0">
                <a:cs typeface="Arial" pitchFamily="34" charset="0"/>
              </a:rPr>
              <a:t>Collects the prints, saves them in required format and provides the file to the company.  The FSO of the company uploads the file to SWFT</a:t>
            </a:r>
          </a:p>
          <a:p>
            <a:pPr lvl="1">
              <a:buFont typeface="Wingdings" pitchFamily="2" charset="2"/>
              <a:buChar char="Ø"/>
              <a:defRPr/>
            </a:pPr>
            <a:r>
              <a:rPr lang="en-US" sz="2200" b="1" dirty="0" smtClean="0">
                <a:cs typeface="Arial" pitchFamily="34" charset="0"/>
              </a:rPr>
              <a:t>DoD Agency Support</a:t>
            </a:r>
          </a:p>
          <a:p>
            <a:pPr lvl="1">
              <a:buFont typeface="Wingdings" pitchFamily="2" charset="2"/>
              <a:buChar char="Ø"/>
              <a:defRPr/>
            </a:pPr>
            <a:endParaRPr lang="en-US" b="1" dirty="0" smtClean="0"/>
          </a:p>
          <a:p>
            <a:pPr lvl="1">
              <a:buFont typeface="Wingdings" pitchFamily="2" charset="2"/>
              <a:buChar char="Ø"/>
              <a:defRPr/>
            </a:pPr>
            <a:endParaRPr lang="en-US" dirty="0" smtClean="0">
              <a:cs typeface="Arial" pitchFamily="34" charset="0"/>
            </a:endParaRPr>
          </a:p>
          <a:p>
            <a:pPr lvl="1">
              <a:buFont typeface="Wingdings" pitchFamily="2" charset="2"/>
              <a:buChar char="Ø"/>
              <a:defRPr/>
            </a:pPr>
            <a:endParaRPr lang="en-US" sz="1900" b="1" dirty="0" smtClean="0">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19</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Agenda</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0"/>
            <a:ext cx="8229600" cy="4830763"/>
          </a:xfrm>
        </p:spPr>
        <p:txBody>
          <a:bodyPr>
            <a:normAutofit/>
          </a:bodyPr>
          <a:lstStyle/>
          <a:p>
            <a:pPr>
              <a:lnSpc>
                <a:spcPct val="80000"/>
              </a:lnSpc>
              <a:spcBef>
                <a:spcPts val="0"/>
              </a:spcBef>
              <a:buFontTx/>
              <a:buNone/>
              <a:defRPr/>
            </a:pPr>
            <a:endParaRPr lang="en-US" sz="1600" b="1" dirty="0">
              <a:latin typeface="Arial" pitchFamily="34" charset="0"/>
              <a:cs typeface="Arial" pitchFamily="34" charset="0"/>
            </a:endParaRPr>
          </a:p>
          <a:p>
            <a:pPr>
              <a:defRPr/>
            </a:pPr>
            <a:r>
              <a:rPr lang="en-US" sz="2800" b="1" dirty="0" smtClean="0">
                <a:cs typeface="Arial" pitchFamily="34" charset="0"/>
              </a:rPr>
              <a:t>Most Common Rejections</a:t>
            </a:r>
          </a:p>
          <a:p>
            <a:pPr>
              <a:defRPr/>
            </a:pPr>
            <a:endParaRPr lang="en-US" sz="2800" b="1" dirty="0" smtClean="0">
              <a:cs typeface="Arial" pitchFamily="34" charset="0"/>
            </a:endParaRPr>
          </a:p>
          <a:p>
            <a:pPr>
              <a:defRPr/>
            </a:pPr>
            <a:r>
              <a:rPr lang="en-US" sz="2800" b="1" dirty="0" smtClean="0">
                <a:cs typeface="Arial" pitchFamily="34" charset="0"/>
              </a:rPr>
              <a:t>Tips and Trends</a:t>
            </a:r>
          </a:p>
          <a:p>
            <a:pPr>
              <a:buNone/>
              <a:defRPr/>
            </a:pPr>
            <a:endParaRPr lang="en-US" sz="2800" b="1" dirty="0" smtClean="0">
              <a:cs typeface="Arial" pitchFamily="34" charset="0"/>
            </a:endParaRPr>
          </a:p>
          <a:p>
            <a:pPr>
              <a:defRPr/>
            </a:pPr>
            <a:r>
              <a:rPr lang="en-US" sz="2800" b="1" dirty="0" smtClean="0">
                <a:cs typeface="Arial" pitchFamily="34" charset="0"/>
              </a:rPr>
              <a:t>Rejection Agreement</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2</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E-Fingerprints – Helpful Hints</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570037"/>
            <a:ext cx="8229600" cy="3840163"/>
          </a:xfrm>
        </p:spPr>
        <p:txBody>
          <a:bodyPr>
            <a:normAutofit/>
          </a:bodyPr>
          <a:lstStyle/>
          <a:p>
            <a:pPr>
              <a:defRPr/>
            </a:pPr>
            <a:r>
              <a:rPr lang="en-US" sz="2200" b="1" u="sng" dirty="0" smtClean="0">
                <a:cs typeface="Arial" pitchFamily="34" charset="0"/>
              </a:rPr>
              <a:t>TCN Numbers</a:t>
            </a:r>
          </a:p>
          <a:p>
            <a:pPr>
              <a:defRPr/>
            </a:pPr>
            <a:endParaRPr lang="en-US" sz="2200" b="1" u="sng" dirty="0" smtClean="0">
              <a:cs typeface="Arial" pitchFamily="34" charset="0"/>
            </a:endParaRPr>
          </a:p>
          <a:p>
            <a:pPr lvl="1">
              <a:buFont typeface="Wingdings" pitchFamily="2" charset="2"/>
              <a:buChar char="Ø"/>
              <a:defRPr/>
            </a:pPr>
            <a:r>
              <a:rPr lang="en-US" sz="2000" dirty="0" smtClean="0"/>
              <a:t>A TCN number is generated for each fingerprint that contains your cage code</a:t>
            </a:r>
            <a:endParaRPr lang="en-US" sz="2000" dirty="0" smtClean="0">
              <a:cs typeface="Arial" pitchFamily="34" charset="0"/>
            </a:endParaRPr>
          </a:p>
          <a:p>
            <a:pPr lvl="1">
              <a:buFont typeface="Wingdings" pitchFamily="2" charset="2"/>
              <a:buChar char="Ø"/>
              <a:defRPr/>
            </a:pPr>
            <a:r>
              <a:rPr lang="en-US" sz="2000" dirty="0" smtClean="0">
                <a:cs typeface="Arial" pitchFamily="34" charset="0"/>
              </a:rPr>
              <a:t>This number is used to identify the fingerprint and where it came from.  It is beneficial to keep this number, and associate it with the employee, in the event the fingerprint needs to be resubmitted</a:t>
            </a:r>
          </a:p>
          <a:p>
            <a:pPr lvl="1">
              <a:buFont typeface="Wingdings" pitchFamily="2" charset="2"/>
              <a:buChar char="Ø"/>
              <a:defRPr/>
            </a:pPr>
            <a:r>
              <a:rPr lang="en-US" sz="2000" dirty="0" smtClean="0">
                <a:cs typeface="Arial" pitchFamily="34" charset="0"/>
              </a:rPr>
              <a:t>You may submit fingerprints for others, such as your contractors, even if they are not attached to your cage code in JPAS.  The fingerprints will reach their destination and the status will show up in the individuals JPAS record</a:t>
            </a:r>
          </a:p>
          <a:p>
            <a:pPr lvl="1">
              <a:buFont typeface="Wingdings" pitchFamily="2" charset="2"/>
              <a:buChar char="Ø"/>
              <a:defRPr/>
            </a:pPr>
            <a:endParaRPr lang="en-US" dirty="0" smtClean="0"/>
          </a:p>
          <a:p>
            <a:pPr lvl="1">
              <a:buFont typeface="Wingdings" pitchFamily="2" charset="2"/>
              <a:buChar char="Ø"/>
              <a:defRPr/>
            </a:pPr>
            <a:endParaRPr lang="en-US" dirty="0" smtClean="0">
              <a:cs typeface="Arial" pitchFamily="34" charset="0"/>
            </a:endParaRPr>
          </a:p>
          <a:p>
            <a:pPr lvl="1">
              <a:buFont typeface="Wingdings" pitchFamily="2" charset="2"/>
              <a:buChar char="Ø"/>
              <a:defRPr/>
            </a:pPr>
            <a:endParaRPr lang="en-US" sz="1900" b="1" dirty="0" smtClean="0">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20</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E-Fingerprints – Helpful Hints</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570037"/>
            <a:ext cx="8229600" cy="4449763"/>
          </a:xfrm>
        </p:spPr>
        <p:txBody>
          <a:bodyPr>
            <a:normAutofit/>
          </a:bodyPr>
          <a:lstStyle/>
          <a:p>
            <a:pPr>
              <a:defRPr/>
            </a:pPr>
            <a:r>
              <a:rPr lang="en-US" sz="2200" b="1" u="sng" dirty="0" smtClean="0">
                <a:cs typeface="Arial" pitchFamily="34" charset="0"/>
                <a:hlinkClick r:id="rId4"/>
              </a:rPr>
              <a:t>SWFT – Registration, Access and Testing Procedures</a:t>
            </a:r>
            <a:endParaRPr lang="en-US" sz="2200" b="1" u="sng" dirty="0" smtClean="0">
              <a:cs typeface="Arial" pitchFamily="34" charset="0"/>
            </a:endParaRPr>
          </a:p>
          <a:p>
            <a:pPr lvl="1">
              <a:buFont typeface="Wingdings" pitchFamily="2" charset="2"/>
              <a:buChar char="Ø"/>
              <a:defRPr/>
            </a:pPr>
            <a:r>
              <a:rPr lang="en-US" sz="2200" dirty="0" smtClean="0"/>
              <a:t>Access Request</a:t>
            </a:r>
          </a:p>
          <a:p>
            <a:pPr lvl="2">
              <a:buFont typeface="Courier New" pitchFamily="49" charset="0"/>
              <a:buChar char="o"/>
              <a:defRPr/>
            </a:pPr>
            <a:r>
              <a:rPr lang="en-US" sz="2200" dirty="0" smtClean="0">
                <a:cs typeface="Arial" pitchFamily="34" charset="0"/>
              </a:rPr>
              <a:t>Company Vetting Form – Electronic submission</a:t>
            </a:r>
          </a:p>
          <a:p>
            <a:pPr lvl="2">
              <a:buFont typeface="Courier New" pitchFamily="49" charset="0"/>
              <a:buChar char="o"/>
              <a:defRPr/>
            </a:pPr>
            <a:r>
              <a:rPr lang="en-US" sz="2200" dirty="0" smtClean="0">
                <a:cs typeface="Arial" pitchFamily="34" charset="0"/>
              </a:rPr>
              <a:t>SAR Form for access to SWFT – Electronic submission</a:t>
            </a:r>
          </a:p>
          <a:p>
            <a:pPr lvl="3">
              <a:buFont typeface="Calibri" pitchFamily="34" charset="0"/>
              <a:buChar char="◦"/>
              <a:defRPr/>
            </a:pPr>
            <a:r>
              <a:rPr lang="en-US" sz="2200" dirty="0" smtClean="0">
                <a:cs typeface="Arial" pitchFamily="34" charset="0"/>
              </a:rPr>
              <a:t>The minimum background investigation for a SWFT user is a NACLC and interim secret eligibility</a:t>
            </a:r>
          </a:p>
          <a:p>
            <a:pPr lvl="2">
              <a:buFont typeface="Courier New" pitchFamily="49" charset="0"/>
              <a:buChar char="o"/>
              <a:defRPr/>
            </a:pPr>
            <a:r>
              <a:rPr lang="en-US" sz="2200" dirty="0" smtClean="0">
                <a:cs typeface="Arial" pitchFamily="34" charset="0"/>
              </a:rPr>
              <a:t>Registration of equipment</a:t>
            </a:r>
          </a:p>
          <a:p>
            <a:pPr lvl="1">
              <a:buFont typeface="Wingdings" pitchFamily="2" charset="2"/>
              <a:buChar char="Ø"/>
              <a:defRPr/>
            </a:pPr>
            <a:r>
              <a:rPr lang="en-US" sz="2200" dirty="0" smtClean="0">
                <a:cs typeface="Arial" pitchFamily="34" charset="0"/>
              </a:rPr>
              <a:t>Registration of Equipment</a:t>
            </a:r>
          </a:p>
          <a:p>
            <a:pPr lvl="2">
              <a:buFont typeface="Courier New" pitchFamily="49" charset="0"/>
              <a:buChar char="o"/>
              <a:defRPr/>
            </a:pPr>
            <a:r>
              <a:rPr lang="en-US" sz="2200" dirty="0" smtClean="0">
                <a:cs typeface="Arial" pitchFamily="34" charset="0"/>
              </a:rPr>
              <a:t>Equipment must be registered prior to use</a:t>
            </a:r>
          </a:p>
          <a:p>
            <a:pPr lvl="1">
              <a:buFont typeface="Wingdings" pitchFamily="2" charset="2"/>
              <a:buChar char="Ø"/>
              <a:defRPr/>
            </a:pPr>
            <a:endParaRPr lang="en-US" dirty="0" smtClean="0"/>
          </a:p>
          <a:p>
            <a:pPr lvl="1">
              <a:buFont typeface="Wingdings" pitchFamily="2" charset="2"/>
              <a:buChar char="Ø"/>
              <a:defRPr/>
            </a:pPr>
            <a:endParaRPr lang="en-US" dirty="0" smtClean="0">
              <a:cs typeface="Arial" pitchFamily="34" charset="0"/>
            </a:endParaRPr>
          </a:p>
          <a:p>
            <a:pPr lvl="1">
              <a:buFont typeface="Wingdings" pitchFamily="2" charset="2"/>
              <a:buChar char="Ø"/>
              <a:defRPr/>
            </a:pPr>
            <a:endParaRPr lang="en-US" sz="1900" b="1" dirty="0" smtClean="0">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21</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E-Fingerprints – Helpful Hints</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143001"/>
            <a:ext cx="8229600" cy="4876800"/>
          </a:xfrm>
        </p:spPr>
        <p:txBody>
          <a:bodyPr>
            <a:normAutofit/>
          </a:bodyPr>
          <a:lstStyle/>
          <a:p>
            <a:pPr>
              <a:defRPr/>
            </a:pPr>
            <a:r>
              <a:rPr lang="en-US" sz="2200" b="1" u="sng" dirty="0" smtClean="0">
                <a:cs typeface="Arial" pitchFamily="34" charset="0"/>
              </a:rPr>
              <a:t>Information on the e-Fingerprints</a:t>
            </a:r>
          </a:p>
          <a:p>
            <a:pPr lvl="1">
              <a:buFont typeface="Wingdings" pitchFamily="2" charset="2"/>
              <a:buChar char="Ø"/>
              <a:defRPr/>
            </a:pPr>
            <a:r>
              <a:rPr lang="en-US" sz="2200" dirty="0" smtClean="0"/>
              <a:t>Only rolled fingerprints are accepted</a:t>
            </a:r>
          </a:p>
          <a:p>
            <a:pPr lvl="1">
              <a:buFont typeface="Wingdings" pitchFamily="2" charset="2"/>
              <a:buChar char="Ø"/>
              <a:defRPr/>
            </a:pPr>
            <a:r>
              <a:rPr lang="en-US" sz="2200" dirty="0" smtClean="0"/>
              <a:t>When initiating an employee in e-QIP via JPAS you must select “I” in the FIPC field.  This triggers a mechanism that delivers necessary e-QIP data to SWFT where they can be matched with the same type of data obtained from the e-Fingerprint file</a:t>
            </a:r>
          </a:p>
          <a:p>
            <a:pPr lvl="1">
              <a:buFont typeface="Wingdings" pitchFamily="2" charset="2"/>
              <a:buChar char="Ø"/>
              <a:defRPr/>
            </a:pPr>
            <a:r>
              <a:rPr lang="en-US" sz="2200" dirty="0" smtClean="0"/>
              <a:t>Fingerprints must be submitted to OPM within 14 days of the e-QIP being submitted to the government </a:t>
            </a:r>
          </a:p>
          <a:p>
            <a:pPr lvl="1">
              <a:buFont typeface="Wingdings" pitchFamily="2" charset="2"/>
              <a:buChar char="Ø"/>
              <a:defRPr/>
            </a:pPr>
            <a:r>
              <a:rPr lang="en-US" sz="2200" dirty="0" smtClean="0"/>
              <a:t>Fingerprint files are only good for 120 days</a:t>
            </a:r>
          </a:p>
          <a:p>
            <a:pPr lvl="1">
              <a:buFont typeface="Wingdings" pitchFamily="2" charset="2"/>
              <a:buChar char="Ø"/>
              <a:defRPr/>
            </a:pPr>
            <a:r>
              <a:rPr lang="en-US" sz="2200" dirty="0" smtClean="0"/>
              <a:t>After the e-Fingerprint (EFT) is released to OPM it is automatically deleted from the SWFT database.</a:t>
            </a:r>
          </a:p>
          <a:p>
            <a:pPr lvl="2">
              <a:buFont typeface="Courier New" pitchFamily="49" charset="0"/>
              <a:buChar char="o"/>
              <a:defRPr/>
            </a:pPr>
            <a:r>
              <a:rPr lang="en-US" sz="2200" dirty="0" smtClean="0">
                <a:cs typeface="Arial" pitchFamily="34" charset="0"/>
              </a:rPr>
              <a:t>If the e-QIP is marked “Unacceptable” by OPM and must be resubmitted, you must also resubmit the fingerprint</a:t>
            </a:r>
          </a:p>
          <a:p>
            <a:pPr lvl="1">
              <a:buFont typeface="Wingdings" pitchFamily="2" charset="2"/>
              <a:buChar char="Ø"/>
              <a:defRPr/>
            </a:pPr>
            <a:endParaRPr lang="en-US" sz="2600" dirty="0" smtClean="0">
              <a:cs typeface="Arial" pitchFamily="34" charset="0"/>
            </a:endParaRPr>
          </a:p>
          <a:p>
            <a:pPr lvl="1">
              <a:buFont typeface="Wingdings" pitchFamily="2" charset="2"/>
              <a:buChar char="Ø"/>
              <a:defRPr/>
            </a:pPr>
            <a:endParaRPr lang="en-US" dirty="0" smtClean="0"/>
          </a:p>
          <a:p>
            <a:pPr lvl="1">
              <a:buFont typeface="Wingdings" pitchFamily="2" charset="2"/>
              <a:buChar char="Ø"/>
              <a:defRPr/>
            </a:pPr>
            <a:endParaRPr lang="en-US" dirty="0" smtClean="0">
              <a:cs typeface="Arial" pitchFamily="34" charset="0"/>
            </a:endParaRPr>
          </a:p>
          <a:p>
            <a:pPr lvl="1">
              <a:buFont typeface="Wingdings" pitchFamily="2" charset="2"/>
              <a:buChar char="Ø"/>
              <a:defRPr/>
            </a:pPr>
            <a:endParaRPr lang="en-US" sz="1900" b="1" dirty="0" smtClean="0">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22</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691E2AB3-6319-479C-8843-B8E6054B194A}" type="slidenum">
              <a:rPr lang="en-US" smtClean="0"/>
              <a:pPr/>
              <a:t>23</a:t>
            </a:fld>
            <a:endParaRPr lang="en-US" dirty="0"/>
          </a:p>
        </p:txBody>
      </p:sp>
      <p:sp>
        <p:nvSpPr>
          <p:cNvPr id="13" name="Title 4"/>
          <p:cNvSpPr>
            <a:spLocks noGrp="1"/>
          </p:cNvSpPr>
          <p:nvPr>
            <p:ph type="title"/>
          </p:nvPr>
        </p:nvSpPr>
        <p:spPr>
          <a:xfrm>
            <a:off x="0" y="2209800"/>
            <a:ext cx="9144000" cy="1143000"/>
          </a:xfrm>
        </p:spPr>
        <p:txBody>
          <a:bodyPr>
            <a:normAutofit/>
          </a:bodyPr>
          <a:lstStyle/>
          <a:p>
            <a:pPr eaLnBrk="0" fontAlgn="base" hangingPunct="0">
              <a:spcAft>
                <a:spcPct val="0"/>
              </a:spcAft>
              <a:defRPr/>
            </a:pPr>
            <a:r>
              <a:rPr lang="en-US" sz="5400" b="1" dirty="0" smtClean="0">
                <a:solidFill>
                  <a:srgbClr val="000099"/>
                </a:solidFill>
                <a:effectLst>
                  <a:outerShdw blurRad="38100" dist="38100" dir="2700000" algn="tl">
                    <a:srgbClr val="C0C0C0"/>
                  </a:outerShdw>
                </a:effectLst>
              </a:rPr>
              <a:t>Questions??</a:t>
            </a:r>
            <a:endParaRPr lang="en-US" sz="5400" b="1" dirty="0">
              <a:solidFill>
                <a:srgbClr val="000099"/>
              </a:solidFill>
              <a:effectLst>
                <a:outerShdw blurRad="38100" dist="38100" dir="2700000" algn="tl">
                  <a:srgbClr val="C0C0C0"/>
                </a:outerShdw>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descr="end.jpg"/>
          <p:cNvPicPr>
            <a:picLocks noChangeAspect="1"/>
          </p:cNvPicPr>
          <p:nvPr/>
        </p:nvPicPr>
        <p:blipFill>
          <a:blip r:embed="rId3" cstate="print"/>
          <a:srcRect b="23334"/>
          <a:stretch>
            <a:fillRect/>
          </a:stretch>
        </p:blipFill>
        <p:spPr bwMode="auto">
          <a:xfrm>
            <a:off x="0" y="0"/>
            <a:ext cx="9144000" cy="5257800"/>
          </a:xfrm>
          <a:prstGeom prst="rect">
            <a:avLst/>
          </a:prstGeom>
          <a:noFill/>
          <a:ln w="9525">
            <a:noFill/>
            <a:miter lim="800000"/>
            <a:headEnd/>
            <a:tailEnd/>
          </a:ln>
        </p:spPr>
      </p:pic>
      <p:pic>
        <p:nvPicPr>
          <p:cNvPr id="4" name="Picture 2" descr="https://sharepoint.global.lmco.com/sites/LMSOCtrInt/Logo%20Library/LMSOC%20Logo.png"/>
          <p:cNvPicPr>
            <a:picLocks noChangeAspect="1" noChangeArrowheads="1"/>
          </p:cNvPicPr>
          <p:nvPr/>
        </p:nvPicPr>
        <p:blipFill>
          <a:blip r:embed="rId4" cstate="print"/>
          <a:srcRect/>
          <a:stretch>
            <a:fillRect/>
          </a:stretch>
        </p:blipFill>
        <p:spPr bwMode="auto">
          <a:xfrm>
            <a:off x="6781800" y="6248400"/>
            <a:ext cx="1904999" cy="390421"/>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The top 5 reasons an e-QIP is rejected:</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0"/>
            <a:ext cx="8229600" cy="4830763"/>
          </a:xfrm>
        </p:spPr>
        <p:txBody>
          <a:bodyPr>
            <a:normAutofit fontScale="62500" lnSpcReduction="20000"/>
          </a:bodyPr>
          <a:lstStyle/>
          <a:p>
            <a:pPr marL="914400" lvl="1" indent="-457200">
              <a:buFontTx/>
              <a:buAutoNum type="arabicPeriod"/>
            </a:pPr>
            <a:r>
              <a:rPr lang="en-US" sz="3000" b="1" u="sng" dirty="0" smtClean="0">
                <a:cs typeface="Arial" pitchFamily="34" charset="0"/>
              </a:rPr>
              <a:t>Section 13 Employment History</a:t>
            </a:r>
          </a:p>
          <a:p>
            <a:pPr marL="1371600" lvl="2" indent="-457200">
              <a:buFont typeface="Arial" charset="0"/>
              <a:buChar char="•"/>
            </a:pPr>
            <a:r>
              <a:rPr lang="en-US" sz="3000" b="1" dirty="0" smtClean="0">
                <a:cs typeface="Arial" pitchFamily="34" charset="0"/>
              </a:rPr>
              <a:t>Sponsoring company is not listed as the current employer</a:t>
            </a:r>
          </a:p>
          <a:p>
            <a:pPr marL="914400" lvl="1" indent="-457200">
              <a:buFontTx/>
              <a:buAutoNum type="arabicPeriod"/>
            </a:pPr>
            <a:r>
              <a:rPr lang="en-US" sz="3000" b="1" u="sng" dirty="0" smtClean="0">
                <a:cs typeface="Arial" pitchFamily="34" charset="0"/>
              </a:rPr>
              <a:t>Section 17 Marital Status </a:t>
            </a:r>
          </a:p>
          <a:p>
            <a:pPr marL="1371600" lvl="2" indent="-457200">
              <a:buFont typeface="Arial" charset="0"/>
              <a:buChar char="•"/>
            </a:pPr>
            <a:r>
              <a:rPr lang="en-US" sz="3000" b="1" dirty="0" smtClean="0">
                <a:cs typeface="Arial" pitchFamily="34" charset="0"/>
              </a:rPr>
              <a:t>Incomplete information for spouse or cohabitant – Must include Social Security Number, “other names used”, (i.e. maiden name) complete address and citizenship information</a:t>
            </a:r>
          </a:p>
          <a:p>
            <a:pPr marL="914400" lvl="1" indent="-457200">
              <a:buFontTx/>
              <a:buAutoNum type="arabicPeriod"/>
            </a:pPr>
            <a:r>
              <a:rPr lang="en-US" sz="3000" b="1" u="sng" dirty="0" smtClean="0">
                <a:cs typeface="Arial" pitchFamily="34" charset="0"/>
              </a:rPr>
              <a:t>Section 18 Relatives</a:t>
            </a:r>
          </a:p>
          <a:p>
            <a:pPr marL="1371600" lvl="2" indent="-457200">
              <a:buFont typeface="Arial" charset="0"/>
              <a:buChar char="•"/>
            </a:pPr>
            <a:r>
              <a:rPr lang="en-US" sz="3000" b="1" dirty="0" smtClean="0">
                <a:cs typeface="Arial" pitchFamily="34" charset="0"/>
              </a:rPr>
              <a:t>Incomplete information on family and associates – Must include complete address, citizenship information etc.  If there is no contact with the relative or associate, that must be stated and explained in the comments</a:t>
            </a:r>
          </a:p>
          <a:p>
            <a:pPr marL="914400" lvl="1" indent="-457200">
              <a:buFontTx/>
              <a:buAutoNum type="arabicPeriod"/>
            </a:pPr>
            <a:r>
              <a:rPr lang="en-US" sz="3000" b="1" u="sng" dirty="0" smtClean="0">
                <a:cs typeface="Arial" pitchFamily="34" charset="0"/>
              </a:rPr>
              <a:t>Section 26 Financial History</a:t>
            </a:r>
          </a:p>
          <a:p>
            <a:pPr marL="1371600" lvl="2" indent="-457200">
              <a:buFont typeface="Arial" charset="0"/>
              <a:buChar char="•"/>
            </a:pPr>
            <a:r>
              <a:rPr lang="en-US" sz="3000" b="1" dirty="0" smtClean="0">
                <a:cs typeface="Arial" pitchFamily="34" charset="0"/>
              </a:rPr>
              <a:t>Incomplete information for financial history - Must include name and address of lender, account number and if satisfied or pending with detailed explanation</a:t>
            </a:r>
          </a:p>
          <a:p>
            <a:pPr marL="914400" lvl="1" indent="-457200">
              <a:buFont typeface="Arial" charset="0"/>
              <a:buAutoNum type="arabicPeriod"/>
            </a:pPr>
            <a:r>
              <a:rPr lang="en-US" sz="3000" b="1" u="sng" dirty="0" smtClean="0">
                <a:cs typeface="Arial" pitchFamily="34" charset="0"/>
              </a:rPr>
              <a:t>Additional Comments</a:t>
            </a:r>
          </a:p>
          <a:p>
            <a:pPr marL="1371600" lvl="2" indent="-457200">
              <a:buFont typeface="Arial" charset="0"/>
              <a:buChar char="•"/>
            </a:pPr>
            <a:r>
              <a:rPr lang="en-US" sz="3000" b="1" dirty="0" smtClean="0">
                <a:cs typeface="Arial" pitchFamily="34" charset="0"/>
              </a:rPr>
              <a:t>Any comments throughout the form that suggest an entry should be added. Including any conflicting information</a:t>
            </a: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3</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Helpful Hints </a:t>
            </a:r>
            <a:br>
              <a:rPr lang="en-US" sz="3600" b="1" dirty="0" smtClean="0">
                <a:solidFill>
                  <a:srgbClr val="000099"/>
                </a:solidFill>
                <a:effectLst>
                  <a:outerShdw blurRad="38100" dist="38100" dir="2700000" algn="tl">
                    <a:srgbClr val="C0C0C0"/>
                  </a:outerShdw>
                </a:effectLst>
              </a:rPr>
            </a:br>
            <a:r>
              <a:rPr lang="en-US" sz="2800" b="1" dirty="0" smtClean="0">
                <a:solidFill>
                  <a:srgbClr val="000099"/>
                </a:solidFill>
                <a:effectLst>
                  <a:outerShdw blurRad="38100" dist="38100" dir="2700000" algn="tl">
                    <a:srgbClr val="C0C0C0"/>
                  </a:outerShdw>
                </a:effectLst>
              </a:rPr>
              <a:t>What to “Accept” During Review of the SF86</a:t>
            </a:r>
            <a:endParaRPr lang="en-US" sz="28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066800"/>
            <a:ext cx="8229600" cy="5334000"/>
          </a:xfrm>
        </p:spPr>
        <p:txBody>
          <a:bodyPr>
            <a:normAutofit/>
          </a:bodyPr>
          <a:lstStyle/>
          <a:p>
            <a:pPr>
              <a:defRPr/>
            </a:pPr>
            <a:r>
              <a:rPr lang="en-US" sz="1900" b="1" u="sng" dirty="0" smtClean="0">
                <a:cs typeface="Arial" pitchFamily="34" charset="0"/>
              </a:rPr>
              <a:t>Section 1 – Full Name</a:t>
            </a:r>
          </a:p>
          <a:p>
            <a:pPr lvl="1">
              <a:buFont typeface="Wingdings" pitchFamily="2" charset="2"/>
              <a:buChar char="Ø"/>
              <a:defRPr/>
            </a:pPr>
            <a:r>
              <a:rPr lang="en-US" sz="1900" b="1" dirty="0" smtClean="0">
                <a:cs typeface="Arial" pitchFamily="34" charset="0"/>
              </a:rPr>
              <a:t>The name provided on the SF86 form should be the full legal name, not a nickname, abbreviation, etc.  It should have more information than what is listed in JPAS. </a:t>
            </a:r>
          </a:p>
          <a:p>
            <a:pPr lvl="2">
              <a:buFont typeface="Courier New" pitchFamily="49" charset="0"/>
              <a:buChar char="o"/>
              <a:defRPr/>
            </a:pPr>
            <a:r>
              <a:rPr lang="en-US" sz="1600" b="1" dirty="0" smtClean="0">
                <a:cs typeface="Arial" pitchFamily="34" charset="0"/>
              </a:rPr>
              <a:t>Example: </a:t>
            </a:r>
          </a:p>
          <a:p>
            <a:pPr lvl="3">
              <a:buFont typeface="Calibri" pitchFamily="34" charset="0"/>
              <a:buChar char="◦"/>
              <a:defRPr/>
            </a:pPr>
            <a:r>
              <a:rPr lang="en-US" sz="1600" b="1" dirty="0" smtClean="0">
                <a:cs typeface="Arial" pitchFamily="34" charset="0"/>
              </a:rPr>
              <a:t>SF86 – John Michael Smith - Acceptable</a:t>
            </a:r>
          </a:p>
          <a:p>
            <a:pPr lvl="3">
              <a:buFont typeface="Calibri" pitchFamily="34" charset="0"/>
              <a:buChar char="◦"/>
              <a:defRPr/>
            </a:pPr>
            <a:r>
              <a:rPr lang="en-US" sz="1600" b="1" dirty="0" smtClean="0">
                <a:cs typeface="Arial" pitchFamily="34" charset="0"/>
              </a:rPr>
              <a:t>JPAS – John M Smith</a:t>
            </a:r>
          </a:p>
          <a:p>
            <a:pPr lvl="3">
              <a:buFont typeface="Calibri" pitchFamily="34" charset="0"/>
              <a:buChar char="◦"/>
              <a:defRPr/>
            </a:pPr>
            <a:r>
              <a:rPr lang="en-US" sz="1600" b="1" dirty="0" smtClean="0">
                <a:cs typeface="Arial" pitchFamily="34" charset="0"/>
              </a:rPr>
              <a:t>SF86 – Jonny M Smith – Not acceptable if not legal name, it should match JPAS</a:t>
            </a:r>
          </a:p>
          <a:p>
            <a:pPr lvl="3">
              <a:buFont typeface="Calibri" pitchFamily="34" charset="0"/>
              <a:buChar char="◦"/>
              <a:defRPr/>
            </a:pPr>
            <a:r>
              <a:rPr lang="en-US" sz="1600" b="1" dirty="0" smtClean="0">
                <a:cs typeface="Arial" pitchFamily="34" charset="0"/>
              </a:rPr>
              <a:t>JPAS – John Michael (M) Smith </a:t>
            </a:r>
          </a:p>
          <a:p>
            <a:pPr>
              <a:defRPr/>
            </a:pPr>
            <a:r>
              <a:rPr lang="en-US" sz="1900" b="1" u="sng" dirty="0" smtClean="0">
                <a:cs typeface="Arial" pitchFamily="34" charset="0"/>
              </a:rPr>
              <a:t>Section 2 and Section 3 - Date of Birth and Place of Birth</a:t>
            </a:r>
          </a:p>
          <a:p>
            <a:pPr lvl="1">
              <a:buFont typeface="Wingdings" pitchFamily="2" charset="2"/>
              <a:buChar char="Ø"/>
              <a:defRPr/>
            </a:pPr>
            <a:r>
              <a:rPr lang="en-US" sz="1900" b="1" dirty="0" smtClean="0">
                <a:cs typeface="Arial" pitchFamily="34" charset="0"/>
              </a:rPr>
              <a:t>The date and place of birth must match what is listed in JPAS and be present in the form</a:t>
            </a:r>
            <a:endParaRPr lang="en-US" sz="1900" b="1" u="sng" dirty="0" smtClean="0">
              <a:cs typeface="Arial" pitchFamily="34" charset="0"/>
            </a:endParaRPr>
          </a:p>
          <a:p>
            <a:pPr>
              <a:defRPr/>
            </a:pPr>
            <a:r>
              <a:rPr lang="en-US" sz="1900" b="1" u="sng" dirty="0" smtClean="0">
                <a:cs typeface="Arial" pitchFamily="34" charset="0"/>
              </a:rPr>
              <a:t>Section 11 – Where You Have Lived</a:t>
            </a:r>
          </a:p>
          <a:p>
            <a:pPr lvl="1">
              <a:buFont typeface="Wingdings" pitchFamily="2" charset="2"/>
              <a:buChar char="Ø"/>
              <a:defRPr/>
            </a:pPr>
            <a:r>
              <a:rPr lang="en-US" sz="1900" b="1" dirty="0" smtClean="0">
                <a:cs typeface="Arial" pitchFamily="34" charset="0"/>
              </a:rPr>
              <a:t>Provides an incomplete address, but does not provide an explanation</a:t>
            </a:r>
            <a:endParaRPr lang="en-US" sz="1900" b="1" dirty="0" smtClean="0">
              <a:solidFill>
                <a:srgbClr val="FF0000"/>
              </a:solidFill>
              <a:cs typeface="Arial" pitchFamily="34" charset="0"/>
            </a:endParaRPr>
          </a:p>
          <a:p>
            <a:pPr lvl="1">
              <a:buFont typeface="Wingdings" pitchFamily="2" charset="2"/>
              <a:buChar char="Ø"/>
              <a:defRPr/>
            </a:pPr>
            <a:r>
              <a:rPr lang="en-US" sz="1900" b="1" dirty="0" smtClean="0">
                <a:cs typeface="Arial" pitchFamily="34" charset="0"/>
              </a:rPr>
              <a:t>Does not provide a verifier for their address with no explanation</a:t>
            </a:r>
            <a:endParaRPr lang="en-US" sz="1900" b="1" dirty="0" smtClean="0">
              <a:solidFill>
                <a:srgbClr val="FF0000"/>
              </a:solidFill>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4</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Helpful Hints (cont.)</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0"/>
            <a:ext cx="8229600" cy="4830763"/>
          </a:xfrm>
        </p:spPr>
        <p:txBody>
          <a:bodyPr>
            <a:normAutofit/>
          </a:bodyPr>
          <a:lstStyle/>
          <a:p>
            <a:pPr>
              <a:defRPr/>
            </a:pPr>
            <a:r>
              <a:rPr lang="en-US" sz="1900" b="1" u="sng" dirty="0" smtClean="0">
                <a:cs typeface="Arial" pitchFamily="34" charset="0"/>
              </a:rPr>
              <a:t>Section 14 - Selective Service Number</a:t>
            </a:r>
          </a:p>
          <a:p>
            <a:pPr lvl="1">
              <a:buFont typeface="Wingdings" pitchFamily="2" charset="2"/>
              <a:buChar char="Ø"/>
              <a:defRPr/>
            </a:pPr>
            <a:r>
              <a:rPr lang="en-US" sz="1900" b="1" dirty="0" smtClean="0">
                <a:cs typeface="Arial" pitchFamily="34" charset="0"/>
              </a:rPr>
              <a:t>If the employee has been in the military, the selective service number is not required</a:t>
            </a:r>
            <a:endParaRPr lang="en-US" sz="1900" b="1" u="sng" dirty="0" smtClean="0">
              <a:cs typeface="Arial" pitchFamily="34" charset="0"/>
            </a:endParaRPr>
          </a:p>
          <a:p>
            <a:pPr>
              <a:defRPr/>
            </a:pPr>
            <a:r>
              <a:rPr lang="en-US" sz="1900" b="1" u="sng" dirty="0" smtClean="0">
                <a:cs typeface="Arial" pitchFamily="34" charset="0"/>
              </a:rPr>
              <a:t>Section 16 – People Who know you</a:t>
            </a:r>
          </a:p>
          <a:p>
            <a:pPr lvl="1">
              <a:buFont typeface="Wingdings" pitchFamily="2" charset="2"/>
              <a:buChar char="Ø"/>
              <a:defRPr/>
            </a:pPr>
            <a:r>
              <a:rPr lang="en-US" sz="1900" b="1" dirty="0" smtClean="0">
                <a:cs typeface="Arial" pitchFamily="34" charset="0"/>
              </a:rPr>
              <a:t>Employee does not provide at least 1 entry</a:t>
            </a:r>
            <a:endParaRPr lang="en-US" sz="1900" b="1" u="sng" dirty="0" smtClean="0">
              <a:solidFill>
                <a:srgbClr val="FF0000"/>
              </a:solidFill>
              <a:cs typeface="Arial" pitchFamily="34" charset="0"/>
            </a:endParaRPr>
          </a:p>
          <a:p>
            <a:pPr>
              <a:defRPr/>
            </a:pPr>
            <a:r>
              <a:rPr lang="en-US" sz="1900" b="1" u="sng" dirty="0" smtClean="0">
                <a:cs typeface="Arial" pitchFamily="34" charset="0"/>
              </a:rPr>
              <a:t>Section 17 – Marital Status (Other Names Used)</a:t>
            </a:r>
          </a:p>
          <a:p>
            <a:pPr lvl="1">
              <a:buFont typeface="Wingdings" pitchFamily="2" charset="2"/>
              <a:buChar char="Ø"/>
              <a:defRPr/>
            </a:pPr>
            <a:r>
              <a:rPr lang="en-US" sz="1900" b="1" dirty="0" smtClean="0">
                <a:cs typeface="Arial" pitchFamily="34" charset="0"/>
              </a:rPr>
              <a:t>If the employee is a male and is married, the employee does not have to provide his spouses’ maiden name </a:t>
            </a:r>
          </a:p>
          <a:p>
            <a:pPr>
              <a:defRPr/>
            </a:pPr>
            <a:r>
              <a:rPr lang="en-US" sz="1900" b="1" u="sng" dirty="0" smtClean="0">
                <a:cs typeface="Arial" pitchFamily="34" charset="0"/>
              </a:rPr>
              <a:t>Section 18 - Other Names Used</a:t>
            </a:r>
          </a:p>
          <a:p>
            <a:pPr lvl="1">
              <a:buFont typeface="Wingdings" pitchFamily="2" charset="2"/>
              <a:buChar char="Ø"/>
              <a:defRPr/>
            </a:pPr>
            <a:r>
              <a:rPr lang="en-US" sz="1900" b="1" dirty="0" smtClean="0">
                <a:cs typeface="Arial" pitchFamily="34" charset="0"/>
              </a:rPr>
              <a:t>If employee does not provide their relative’s address, or other required info with or without an explanation</a:t>
            </a:r>
            <a:endParaRPr lang="en-US" sz="1900" b="1" dirty="0" smtClean="0">
              <a:solidFill>
                <a:srgbClr val="FF0000"/>
              </a:solidFill>
              <a:cs typeface="Arial" pitchFamily="34" charset="0"/>
            </a:endParaRPr>
          </a:p>
          <a:p>
            <a:pPr>
              <a:defRPr/>
            </a:pPr>
            <a:r>
              <a:rPr lang="en-US" sz="1900" b="1" u="sng" dirty="0" smtClean="0">
                <a:cs typeface="Arial" pitchFamily="34" charset="0"/>
              </a:rPr>
              <a:t>Section 20C – Foreign Travel</a:t>
            </a:r>
          </a:p>
          <a:p>
            <a:pPr lvl="1">
              <a:buFont typeface="Wingdings" pitchFamily="2" charset="2"/>
              <a:buChar char="Ø"/>
              <a:defRPr/>
            </a:pPr>
            <a:r>
              <a:rPr lang="en-US" sz="2000" b="1" dirty="0" smtClean="0"/>
              <a:t>If employee includes foreign travel entries but does not provide US passport information</a:t>
            </a:r>
            <a:endParaRPr lang="en-US" sz="2000" b="1" dirty="0" smtClean="0">
              <a:solidFill>
                <a:srgbClr val="FF0000"/>
              </a:solidFill>
            </a:endParaRPr>
          </a:p>
          <a:p>
            <a:pPr lvl="1">
              <a:buFont typeface="Wingdings" pitchFamily="2" charset="2"/>
              <a:buChar char="Ø"/>
              <a:defRPr/>
            </a:pPr>
            <a:endParaRPr lang="en-US" sz="2000" dirty="0" smtClean="0"/>
          </a:p>
          <a:p>
            <a:pPr lvl="1">
              <a:buFont typeface="Wingdings" pitchFamily="2" charset="2"/>
              <a:buChar char="Ø"/>
              <a:defRPr/>
            </a:pPr>
            <a:endParaRPr lang="en-US" sz="1900" b="1" dirty="0" smtClean="0">
              <a:cs typeface="Arial" pitchFamily="34" charset="0"/>
            </a:endParaRPr>
          </a:p>
          <a:p>
            <a:pPr lvl="1">
              <a:lnSpc>
                <a:spcPct val="90000"/>
              </a:lnSpc>
              <a:spcBef>
                <a:spcPct val="0"/>
              </a:spcBef>
              <a:buNone/>
              <a:defRPr/>
            </a:pPr>
            <a:endParaRPr lang="en-US" sz="1900" b="1" dirty="0" smtClean="0">
              <a:cs typeface="Arial" pitchFamily="34" charset="0"/>
            </a:endParaRPr>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5</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691E2AB3-6319-479C-8843-B8E6054B194A}" type="slidenum">
              <a:rPr lang="en-US" smtClean="0"/>
              <a:pPr/>
              <a:t>6</a:t>
            </a:fld>
            <a:endParaRPr lang="en-US" dirty="0"/>
          </a:p>
        </p:txBody>
      </p:sp>
      <p:sp>
        <p:nvSpPr>
          <p:cNvPr id="13" name="Title 4"/>
          <p:cNvSpPr>
            <a:spLocks noGrp="1"/>
          </p:cNvSpPr>
          <p:nvPr>
            <p:ph type="title"/>
          </p:nvPr>
        </p:nvSpPr>
        <p:spPr>
          <a:xfrm>
            <a:off x="0" y="2209800"/>
            <a:ext cx="9144000" cy="1143000"/>
          </a:xfrm>
        </p:spPr>
        <p:txBody>
          <a:bodyPr>
            <a:normAutofit/>
          </a:bodyPr>
          <a:lstStyle/>
          <a:p>
            <a:pPr eaLnBrk="0" fontAlgn="base" hangingPunct="0">
              <a:spcAft>
                <a:spcPct val="0"/>
              </a:spcAft>
              <a:defRPr/>
            </a:pPr>
            <a:r>
              <a:rPr lang="en-US" sz="3200" b="1" dirty="0" smtClean="0">
                <a:solidFill>
                  <a:srgbClr val="000099"/>
                </a:solidFill>
                <a:effectLst>
                  <a:outerShdw blurRad="38100" dist="38100" dir="2700000" algn="tl">
                    <a:srgbClr val="C0C0C0"/>
                  </a:outerShdw>
                </a:effectLst>
              </a:rPr>
              <a:t>Resizing Releases Using Adobe Reader</a:t>
            </a:r>
            <a:br>
              <a:rPr lang="en-US" sz="3200" b="1" dirty="0" smtClean="0">
                <a:solidFill>
                  <a:srgbClr val="000099"/>
                </a:solidFill>
                <a:effectLst>
                  <a:outerShdw blurRad="38100" dist="38100" dir="2700000" algn="tl">
                    <a:srgbClr val="C0C0C0"/>
                  </a:outerShdw>
                </a:effectLst>
              </a:rPr>
            </a:b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229600" cy="685799"/>
          </a:xfrm>
        </p:spPr>
        <p:txBody>
          <a:bodyPr>
            <a:normAutofit fontScale="92500" lnSpcReduction="10000"/>
          </a:bodyPr>
          <a:lstStyle/>
          <a:p>
            <a:pPr>
              <a:lnSpc>
                <a:spcPct val="80000"/>
              </a:lnSpc>
              <a:spcBef>
                <a:spcPts val="0"/>
              </a:spcBef>
              <a:buFontTx/>
              <a:buNone/>
              <a:defRPr/>
            </a:pPr>
            <a:endParaRPr lang="en-US" sz="2200" b="1" dirty="0" smtClean="0">
              <a:latin typeface="Arial" pitchFamily="34" charset="0"/>
              <a:cs typeface="Arial" pitchFamily="34" charset="0"/>
            </a:endParaRPr>
          </a:p>
          <a:p>
            <a:pPr>
              <a:defRPr/>
            </a:pPr>
            <a:r>
              <a:rPr lang="en-US" sz="2200" b="1" dirty="0" smtClean="0">
                <a:cs typeface="Arial" pitchFamily="34" charset="0"/>
              </a:rPr>
              <a:t>When uploading releases and you see this error…</a:t>
            </a:r>
            <a:endParaRPr lang="en-US" sz="22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7</a:t>
            </a:fld>
            <a:endParaRPr lang="en-US"/>
          </a:p>
        </p:txBody>
      </p:sp>
      <p:pic>
        <p:nvPicPr>
          <p:cNvPr id="7" name="Picture 3" descr="C:\Users\lhornyak\Desktop\invalid.JPG"/>
          <p:cNvPicPr>
            <a:picLocks noChangeAspect="1" noChangeArrowheads="1"/>
          </p:cNvPicPr>
          <p:nvPr/>
        </p:nvPicPr>
        <p:blipFill>
          <a:blip r:embed="rId4" cstate="print"/>
          <a:srcRect l="23821" t="19295" r="19272" b="18535"/>
          <a:stretch>
            <a:fillRect/>
          </a:stretch>
        </p:blipFill>
        <p:spPr bwMode="auto">
          <a:xfrm>
            <a:off x="2743200" y="2895600"/>
            <a:ext cx="3276600" cy="2209800"/>
          </a:xfrm>
          <a:prstGeom prst="rect">
            <a:avLst/>
          </a:prstGeom>
          <a:noFill/>
        </p:spPr>
      </p:pic>
      <p:sp>
        <p:nvSpPr>
          <p:cNvPr id="9" name="Footer Placeholder 8"/>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914400"/>
          </a:xfrm>
        </p:spPr>
        <p:txBody>
          <a:bodyPr>
            <a:normAutofit fontScale="775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Open the release from your desktop that’s giving the error and click </a:t>
            </a:r>
          </a:p>
          <a:p>
            <a:pPr>
              <a:buNone/>
              <a:defRPr/>
            </a:pPr>
            <a:r>
              <a:rPr lang="en-US" sz="2800" b="1" dirty="0" smtClean="0">
                <a:cs typeface="Arial" pitchFamily="34" charset="0"/>
              </a:rPr>
              <a:t>	File &gt; Print</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8</a:t>
            </a:fld>
            <a:endParaRPr lang="en-US"/>
          </a:p>
        </p:txBody>
      </p:sp>
      <p:pic>
        <p:nvPicPr>
          <p:cNvPr id="9" name="Picture 2" descr="C:\Users\lhornyak\Desktop\step 1.JPG"/>
          <p:cNvPicPr>
            <a:picLocks noChangeAspect="1" noChangeArrowheads="1"/>
          </p:cNvPicPr>
          <p:nvPr/>
        </p:nvPicPr>
        <p:blipFill>
          <a:blip r:embed="rId4" cstate="print"/>
          <a:srcRect/>
          <a:stretch>
            <a:fillRect/>
          </a:stretch>
        </p:blipFill>
        <p:spPr bwMode="auto">
          <a:xfrm>
            <a:off x="1371600" y="2133600"/>
            <a:ext cx="6522149" cy="4038600"/>
          </a:xfrm>
          <a:prstGeom prst="rect">
            <a:avLst/>
          </a:prstGeom>
          <a:noFill/>
        </p:spPr>
      </p:pic>
      <p:pic>
        <p:nvPicPr>
          <p:cNvPr id="10" name="Picture 9" descr="Capture.JPG"/>
          <p:cNvPicPr>
            <a:picLocks noChangeAspect="1"/>
          </p:cNvPicPr>
          <p:nvPr/>
        </p:nvPicPr>
        <p:blipFill>
          <a:blip r:embed="rId5" cstate="print"/>
          <a:stretch>
            <a:fillRect/>
          </a:stretch>
        </p:blipFill>
        <p:spPr>
          <a:xfrm>
            <a:off x="2895600" y="2590800"/>
            <a:ext cx="3521040" cy="4038600"/>
          </a:xfrm>
          <a:prstGeom prst="rect">
            <a:avLst/>
          </a:prstGeom>
        </p:spPr>
      </p:pic>
      <p:sp>
        <p:nvSpPr>
          <p:cNvPr id="11" name="Footer Placeholder 10"/>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eaLnBrk="0" fontAlgn="base" hangingPunct="0">
              <a:spcAft>
                <a:spcPct val="0"/>
              </a:spcAft>
              <a:defRPr/>
            </a:pPr>
            <a:r>
              <a:rPr lang="en-US" sz="3200" b="1" dirty="0" smtClean="0">
                <a:solidFill>
                  <a:srgbClr val="000099"/>
                </a:solidFill>
                <a:effectLst>
                  <a:outerShdw blurRad="38100" dist="38100" dir="2700000" algn="tl">
                    <a:srgbClr val="C0C0C0"/>
                  </a:outerShdw>
                </a:effectLst>
              </a:rPr>
              <a:t>JPAS Error: Document Size is invalid</a:t>
            </a:r>
            <a:endParaRPr lang="en-US" sz="32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295401"/>
            <a:ext cx="8686800" cy="533399"/>
          </a:xfrm>
        </p:spPr>
        <p:txBody>
          <a:bodyPr>
            <a:normAutofit fontScale="70000" lnSpcReduction="20000"/>
          </a:bodyPr>
          <a:lstStyle/>
          <a:p>
            <a:pPr>
              <a:lnSpc>
                <a:spcPct val="80000"/>
              </a:lnSpc>
              <a:spcBef>
                <a:spcPts val="0"/>
              </a:spcBef>
              <a:buFontTx/>
              <a:buNone/>
              <a:defRPr/>
            </a:pPr>
            <a:endParaRPr lang="en-US" sz="1600" b="1" dirty="0" smtClean="0">
              <a:latin typeface="Arial" pitchFamily="34" charset="0"/>
              <a:cs typeface="Arial" pitchFamily="34" charset="0"/>
            </a:endParaRPr>
          </a:p>
          <a:p>
            <a:pPr>
              <a:defRPr/>
            </a:pPr>
            <a:r>
              <a:rPr lang="en-US" sz="2800" b="1" dirty="0" smtClean="0">
                <a:cs typeface="Arial" pitchFamily="34" charset="0"/>
              </a:rPr>
              <a:t>Print to “Adobe PDF,” then click Advanced</a:t>
            </a:r>
            <a:endParaRPr lang="en-US" sz="28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lvl="1">
              <a:lnSpc>
                <a:spcPct val="90000"/>
              </a:lnSpc>
              <a:spcBef>
                <a:spcPct val="0"/>
              </a:spcBef>
              <a:defRPr/>
            </a:pPr>
            <a:endParaRPr lang="en-US" sz="1600" b="1" dirty="0" smtClean="0"/>
          </a:p>
          <a:p>
            <a:pPr>
              <a:lnSpc>
                <a:spcPct val="90000"/>
              </a:lnSpc>
              <a:spcBef>
                <a:spcPct val="0"/>
              </a:spcBef>
              <a:defRPr/>
            </a:pPr>
            <a:endParaRPr lang="en-US" sz="1600" b="1" dirty="0" smtClean="0"/>
          </a:p>
          <a:p>
            <a:pPr>
              <a:lnSpc>
                <a:spcPct val="90000"/>
              </a:lnSpc>
              <a:spcBef>
                <a:spcPct val="0"/>
              </a:spcBef>
              <a:defRPr/>
            </a:pPr>
            <a:endParaRPr lang="en-US" sz="1600" b="1" dirty="0"/>
          </a:p>
          <a:p>
            <a:pPr>
              <a:lnSpc>
                <a:spcPct val="90000"/>
              </a:lnSpc>
              <a:spcBef>
                <a:spcPct val="0"/>
              </a:spcBef>
              <a:defRPr/>
            </a:pPr>
            <a:endParaRPr lang="en-US" sz="1600" b="1" dirty="0"/>
          </a:p>
          <a:p>
            <a:pPr>
              <a:lnSpc>
                <a:spcPct val="90000"/>
              </a:lnSpc>
              <a:spcBef>
                <a:spcPct val="0"/>
              </a:spcBef>
              <a:buNone/>
              <a:defRPr/>
            </a:pPr>
            <a:endParaRPr lang="en-US" sz="1600" b="1" dirty="0"/>
          </a:p>
          <a:p>
            <a:pPr>
              <a:lnSpc>
                <a:spcPct val="90000"/>
              </a:lnSpc>
              <a:spcBef>
                <a:spcPct val="0"/>
              </a:spcBef>
              <a:defRPr/>
            </a:pPr>
            <a:endParaRPr lang="en-US" sz="1600" b="1" dirty="0"/>
          </a:p>
        </p:txBody>
      </p:sp>
      <p:sp>
        <p:nvSpPr>
          <p:cNvPr id="8" name="Slide Number Placeholder 7"/>
          <p:cNvSpPr>
            <a:spLocks noGrp="1"/>
          </p:cNvSpPr>
          <p:nvPr>
            <p:ph type="sldNum" sz="quarter" idx="12"/>
          </p:nvPr>
        </p:nvSpPr>
        <p:spPr/>
        <p:txBody>
          <a:bodyPr/>
          <a:lstStyle/>
          <a:p>
            <a:fld id="{691E2AB3-6319-479C-8843-B8E6054B194A}" type="slidenum">
              <a:rPr lang="en-US" smtClean="0"/>
              <a:pPr/>
              <a:t>9</a:t>
            </a:fld>
            <a:endParaRPr lang="en-US"/>
          </a:p>
        </p:txBody>
      </p:sp>
      <p:pic>
        <p:nvPicPr>
          <p:cNvPr id="10" name="Picture 9" descr="Capture.JPG"/>
          <p:cNvPicPr>
            <a:picLocks noChangeAspect="1"/>
          </p:cNvPicPr>
          <p:nvPr/>
        </p:nvPicPr>
        <p:blipFill>
          <a:blip r:embed="rId4" cstate="print"/>
          <a:stretch>
            <a:fillRect/>
          </a:stretch>
        </p:blipFill>
        <p:spPr>
          <a:xfrm>
            <a:off x="2286000" y="1876161"/>
            <a:ext cx="4343400" cy="4753239"/>
          </a:xfrm>
          <a:prstGeom prst="rect">
            <a:avLst/>
          </a:prstGeom>
        </p:spPr>
      </p:pic>
      <p:cxnSp>
        <p:nvCxnSpPr>
          <p:cNvPr id="15" name="Straight Arrow Connector 14"/>
          <p:cNvCxnSpPr/>
          <p:nvPr/>
        </p:nvCxnSpPr>
        <p:spPr>
          <a:xfrm>
            <a:off x="3505200" y="1981200"/>
            <a:ext cx="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981200" y="64008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oject Workspace Document" ma:contentTypeID="0x0101008A98423170284BEEB635F43C3CF4E98B00AF6B5F271D89BF43ACA0FE99C6F3DEBE" ma:contentTypeVersion="1" ma:contentTypeDescription="" ma:contentTypeScope="" ma:versionID="3eab95ce3dccf60c9bfbc0e76eeffe18">
  <xsd:schema xmlns:xsd="http://www.w3.org/2001/XMLSchema" xmlns:p="http://schemas.microsoft.com/office/2006/metadata/properties" xmlns:ns2="B2B54F6D-48C8-4596-B6B8-5E27CE8E2E53" targetNamespace="http://schemas.microsoft.com/office/2006/metadata/properties" ma:root="true" ma:fieldsID="b79e363940b33348804bbab19d18bc0a" ns2:_="">
    <xsd:import namespace="B2B54F6D-48C8-4596-B6B8-5E27CE8E2E53"/>
    <xsd:element name="properties">
      <xsd:complexType>
        <xsd:sequence>
          <xsd:element name="documentManagement">
            <xsd:complexType>
              <xsd:all>
                <xsd:element ref="ns2:Owner" minOccurs="0"/>
                <xsd:element ref="ns2:Status" minOccurs="0"/>
                <xsd:element ref="ns2:Links" minOccurs="0"/>
              </xsd:all>
            </xsd:complexType>
          </xsd:element>
        </xsd:sequence>
      </xsd:complexType>
    </xsd:element>
  </xsd:schema>
  <xsd:schema xmlns:xsd="http://www.w3.org/2001/XMLSchema" xmlns:dms="http://schemas.microsoft.com/office/2006/documentManagement/types" targetNamespace="B2B54F6D-48C8-4596-B6B8-5E27CE8E2E53" elementFormDefault="qualified">
    <xsd:import namespace="http://schemas.microsoft.com/office/2006/documentManagement/type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element name="Links" ma:index="10" nillable="true" ma:displayName="Links" ma:internalName="Link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Status xmlns="B2B54F6D-48C8-4596-B6B8-5E27CE8E2E53">Final</Status>
    <Owner xmlns="B2B54F6D-48C8-4596-B6B8-5E27CE8E2E53">
      <UserInfo>
        <DisplayName/>
        <AccountId xsi:nil="true"/>
        <AccountType/>
      </UserInfo>
    </Owner>
    <Links xmlns="B2B54F6D-48C8-4596-B6B8-5E27CE8E2E53">&lt;?xml version="1.0" encoding="UTF-8"?&gt;&lt;Result&gt;&lt;NewXML&gt;&lt;PWSLinkDataSet xmlns="http://schemas.microsoft.com/office/project/server/webservices/PWSLinkDataSet/" /&gt;&lt;/NewXML&gt;&lt;ProjectUID&gt;bdb85289-a2e0-4dcb-a87e-a071e4557165&lt;/ProjectUID&gt;&lt;OldXML&gt;&lt;PWSLinkDataSet xmlns="http://schemas.microsoft.com/office/project/server/webservices/PWSLinkDataSet/" /&gt;&lt;/OldXML&gt;&lt;ItemType&gt;3&lt;/ItemType&gt;&lt;PSURL&gt;https://lmsecurity-projects.us.lmco.com/projects&lt;/PSURL&gt;&lt;/Result&gt;</Link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59FD5B-E65E-4F12-9060-20CA280028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B54F6D-48C8-4596-B6B8-5E27CE8E2E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19E7FB4-C311-411D-9B4C-B212D123273C}">
  <ds:schemaRefs>
    <ds:schemaRef ds:uri="http://purl.org/dc/dcmitype/"/>
    <ds:schemaRef ds:uri="http://schemas.microsoft.com/office/2006/documentManagement/types"/>
    <ds:schemaRef ds:uri="http://www.w3.org/XML/1998/namespace"/>
    <ds:schemaRef ds:uri="http://purl.org/dc/terms/"/>
    <ds:schemaRef ds:uri="http://schemas.microsoft.com/office/2006/metadata/properties"/>
    <ds:schemaRef ds:uri="http://purl.org/dc/elements/1.1/"/>
    <ds:schemaRef ds:uri="http://schemas.openxmlformats.org/package/2006/metadata/core-properties"/>
    <ds:schemaRef ds:uri="B2B54F6D-48C8-4596-B6B8-5E27CE8E2E53"/>
  </ds:schemaRefs>
</ds:datastoreItem>
</file>

<file path=customXml/itemProps3.xml><?xml version="1.0" encoding="utf-8"?>
<ds:datastoreItem xmlns:ds="http://schemas.openxmlformats.org/officeDocument/2006/customXml" ds:itemID="{E1880857-8C3A-40D9-AC0F-73AC963E19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2546</TotalTime>
  <Words>1055</Words>
  <Application>Microsoft Office PowerPoint</Application>
  <PresentationFormat>On-screen Show (4:3)</PresentationFormat>
  <Paragraphs>305</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Agenda</vt:lpstr>
      <vt:lpstr>The top 5 reasons an e-QIP is rejected:</vt:lpstr>
      <vt:lpstr>Helpful Hints  What to “Accept” During Review of the SF86</vt:lpstr>
      <vt:lpstr>Helpful Hints (cont.)</vt:lpstr>
      <vt:lpstr>Resizing Releases Using Adobe Reader “JPAS Error: Document Size is invalid”</vt:lpstr>
      <vt:lpstr>JPAS Error: Document Size is invalid</vt:lpstr>
      <vt:lpstr>JPAS Error: Document Size is invalid</vt:lpstr>
      <vt:lpstr>JPAS Error: Document Size is invalid</vt:lpstr>
      <vt:lpstr>JPAS Error: Document Size is invalid</vt:lpstr>
      <vt:lpstr>JPAS Error: Document Size is invalid</vt:lpstr>
      <vt:lpstr>JPAS Error: Document Size is invalid</vt:lpstr>
      <vt:lpstr>JPAS Error: Document Size is invalid</vt:lpstr>
      <vt:lpstr>JPAS Error: Document Size is invalid</vt:lpstr>
      <vt:lpstr>Questions??</vt:lpstr>
      <vt:lpstr>PowerPoint Presentation</vt:lpstr>
      <vt:lpstr>PowerPoint Presentation</vt:lpstr>
      <vt:lpstr>E-Fingerprints </vt:lpstr>
      <vt:lpstr>E-Fingerprints - Options</vt:lpstr>
      <vt:lpstr>E-Fingerprints – Helpful Hints</vt:lpstr>
      <vt:lpstr>E-Fingerprints – Helpful Hints</vt:lpstr>
      <vt:lpstr>E-Fingerprints – Helpful Hints</vt:lpstr>
      <vt:lpstr>Questions??</vt:lpstr>
      <vt:lpstr>PowerPoint Presentation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M Orloski</dc:creator>
  <cp:lastModifiedBy>Office of Research</cp:lastModifiedBy>
  <cp:revision>153</cp:revision>
  <dcterms:created xsi:type="dcterms:W3CDTF">2011-06-13T13:24:56Z</dcterms:created>
  <dcterms:modified xsi:type="dcterms:W3CDTF">2013-01-03T16:50:15Z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0x0101008A98423170284BEEB635F43C3CF4E98B00AF6B5F271D89BF43ACA0FE99C6F3DEBE</vt:lpwstr>
  </property>
  <property fmtid="{D5CDD505-2E9C-101B-9397-08002B2CF9AE}" pid="3" name="lqminfo">
    <vt:i4>2</vt:i4>
  </property>
  <property fmtid="{D5CDD505-2E9C-101B-9397-08002B2CF9AE}" pid="4" name="lqmsess">
    <vt:lpwstr>9efad082-c574-49fd-a05a-f053d1a81c67</vt:lpwstr>
  </property>
  <property fmtid="{D5CDD505-2E9C-101B-9397-08002B2CF9AE}" pid="5" name="Document Author">
    <vt:lpwstr>ACCT03\66820</vt:lpwstr>
  </property>
  <property fmtid="{D5CDD505-2E9C-101B-9397-08002B2CF9AE}" pid="6" name="Document Sensitivity">
    <vt:lpwstr>1</vt:lpwstr>
  </property>
  <property fmtid="{D5CDD505-2E9C-101B-9397-08002B2CF9AE}" pid="7" name="ThirdParty">
    <vt:lpwstr/>
  </property>
  <property fmtid="{D5CDD505-2E9C-101B-9397-08002B2CF9AE}" pid="8" name="OCI Restriction">
    <vt:bool>false</vt:bool>
  </property>
  <property fmtid="{D5CDD505-2E9C-101B-9397-08002B2CF9AE}" pid="9" name="OCI Additional Info">
    <vt:lpwstr/>
  </property>
  <property fmtid="{D5CDD505-2E9C-101B-9397-08002B2CF9AE}" pid="10" name="Allow Header Overwrite">
    <vt:bool>true</vt:bool>
  </property>
  <property fmtid="{D5CDD505-2E9C-101B-9397-08002B2CF9AE}" pid="11" name="Allow Footer Overwrite">
    <vt:bool>true</vt:bool>
  </property>
  <property fmtid="{D5CDD505-2E9C-101B-9397-08002B2CF9AE}" pid="12" name="Multiple Selected">
    <vt:lpwstr>-1</vt:lpwstr>
  </property>
  <property fmtid="{D5CDD505-2E9C-101B-9397-08002B2CF9AE}" pid="13" name="SIPLongWording">
    <vt:lpwstr/>
  </property>
</Properties>
</file>